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8" r:id="rId4"/>
    <p:sldId id="257" r:id="rId5"/>
    <p:sldId id="291" r:id="rId6"/>
    <p:sldId id="292" r:id="rId7"/>
    <p:sldId id="293" r:id="rId8"/>
    <p:sldId id="294" r:id="rId9"/>
    <p:sldId id="295" r:id="rId10"/>
    <p:sldId id="296" r:id="rId11"/>
    <p:sldId id="297" r:id="rId12"/>
    <p:sldId id="298" r:id="rId13"/>
    <p:sldId id="299" r:id="rId14"/>
    <p:sldId id="300" r:id="rId15"/>
    <p:sldId id="271" r:id="rId16"/>
    <p:sldId id="301" r:id="rId17"/>
    <p:sldId id="272" r:id="rId18"/>
    <p:sldId id="277" r:id="rId19"/>
    <p:sldId id="302" r:id="rId20"/>
    <p:sldId id="273" r:id="rId21"/>
    <p:sldId id="282" r:id="rId22"/>
    <p:sldId id="279" r:id="rId23"/>
    <p:sldId id="278" r:id="rId24"/>
    <p:sldId id="280" r:id="rId25"/>
    <p:sldId id="283" r:id="rId26"/>
    <p:sldId id="284" r:id="rId27"/>
    <p:sldId id="285" r:id="rId28"/>
    <p:sldId id="286" r:id="rId29"/>
    <p:sldId id="287" r:id="rId30"/>
    <p:sldId id="304" r:id="rId31"/>
    <p:sldId id="305" r:id="rId32"/>
    <p:sldId id="306" r:id="rId33"/>
    <p:sldId id="307" r:id="rId34"/>
    <p:sldId id="303" r:id="rId35"/>
    <p:sldId id="289" r:id="rId3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32F302B-EB27-4838-B1AE-2B4E4305ACC8}">
          <p14:sldIdLst>
            <p14:sldId id="256"/>
            <p14:sldId id="290"/>
            <p14:sldId id="258"/>
            <p14:sldId id="257"/>
            <p14:sldId id="291"/>
            <p14:sldId id="292"/>
            <p14:sldId id="293"/>
            <p14:sldId id="294"/>
            <p14:sldId id="295"/>
            <p14:sldId id="296"/>
            <p14:sldId id="297"/>
            <p14:sldId id="298"/>
            <p14:sldId id="299"/>
            <p14:sldId id="300"/>
            <p14:sldId id="271"/>
            <p14:sldId id="301"/>
            <p14:sldId id="272"/>
            <p14:sldId id="277"/>
            <p14:sldId id="302"/>
            <p14:sldId id="273"/>
            <p14:sldId id="282"/>
            <p14:sldId id="279"/>
            <p14:sldId id="278"/>
            <p14:sldId id="280"/>
            <p14:sldId id="283"/>
            <p14:sldId id="284"/>
            <p14:sldId id="285"/>
            <p14:sldId id="286"/>
            <p14:sldId id="287"/>
            <p14:sldId id="304"/>
            <p14:sldId id="305"/>
            <p14:sldId id="306"/>
            <p14:sldId id="307"/>
            <p14:sldId id="303"/>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D8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69" autoAdjust="0"/>
  </p:normalViewPr>
  <p:slideViewPr>
    <p:cSldViewPr>
      <p:cViewPr varScale="1">
        <p:scale>
          <a:sx n="95" d="100"/>
          <a:sy n="95" d="100"/>
        </p:scale>
        <p:origin x="20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EABFE63-55FA-4EB6-96A7-7CF0FF776FA3}" type="datetimeFigureOut">
              <a:rPr lang="ru-RU" smtClean="0"/>
              <a:t>05.06.2018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8308432-1AB8-4323-A253-E61421CA7B73}" type="slidenum">
              <a:rPr lang="ru-RU" smtClean="0"/>
              <a:t>‹#›</a:t>
            </a:fld>
            <a:endParaRPr lang="ru-RU"/>
          </a:p>
        </p:txBody>
      </p:sp>
    </p:spTree>
    <p:extLst>
      <p:ext uri="{BB962C8B-B14F-4D97-AF65-F5344CB8AC3E}">
        <p14:creationId xmlns:p14="http://schemas.microsoft.com/office/powerpoint/2010/main" val="19791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Здравствуйте</a:t>
            </a:r>
          </a:p>
          <a:p>
            <a:r>
              <a:rPr lang="ru-RU" sz="1200" kern="1200" dirty="0" smtClean="0">
                <a:solidFill>
                  <a:schemeClr val="tx1"/>
                </a:solidFill>
                <a:effectLst/>
                <a:latin typeface="+mn-lt"/>
                <a:ea typeface="+mn-ea"/>
                <a:cs typeface="+mn-cs"/>
              </a:rPr>
              <a:t>Меня зовут Чернов Антон, работаю в компании Деснол Софт в направлении</a:t>
            </a:r>
            <a:r>
              <a:rPr lang="ru-RU" sz="1200" kern="1200" baseline="0" dirty="0" smtClean="0">
                <a:solidFill>
                  <a:schemeClr val="tx1"/>
                </a:solidFill>
                <a:effectLst/>
                <a:latin typeface="+mn-lt"/>
                <a:ea typeface="+mn-ea"/>
                <a:cs typeface="+mn-cs"/>
              </a:rPr>
              <a:t> Франчайзинг</a:t>
            </a:r>
            <a:r>
              <a:rPr lang="ru-RU" sz="1200" kern="1200" dirty="0" smtClean="0">
                <a:solidFill>
                  <a:schemeClr val="tx1"/>
                </a:solidFill>
                <a:effectLst/>
                <a:latin typeface="+mn-lt"/>
                <a:ea typeface="+mn-ea"/>
                <a:cs typeface="+mn-cs"/>
              </a:rPr>
              <a:t>. Направление занимается внедрением и сопровождением коробочных версий программ 1С.</a:t>
            </a:r>
          </a:p>
          <a:p>
            <a:r>
              <a:rPr lang="ru-RU" sz="1200" kern="1200" dirty="0" smtClean="0">
                <a:solidFill>
                  <a:schemeClr val="tx1"/>
                </a:solidFill>
                <a:effectLst/>
                <a:latin typeface="+mn-lt"/>
                <a:ea typeface="+mn-ea"/>
                <a:cs typeface="+mn-cs"/>
              </a:rPr>
              <a:t>Сегодня</a:t>
            </a:r>
            <a:r>
              <a:rPr lang="ru-RU" sz="1200" kern="1200" baseline="0" dirty="0" smtClean="0">
                <a:solidFill>
                  <a:schemeClr val="tx1"/>
                </a:solidFill>
                <a:effectLst/>
                <a:latin typeface="+mn-lt"/>
                <a:ea typeface="+mn-ea"/>
                <a:cs typeface="+mn-cs"/>
              </a:rPr>
              <a:t> в своей теме я расскажу вам о 54м ФЗ и особенностях его применения в интернет торговле.</a:t>
            </a:r>
          </a:p>
          <a:p>
            <a:endParaRPr lang="ru-RU"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8308432-1AB8-4323-A253-E61421CA7B73}" type="slidenum">
              <a:rPr lang="ru-RU" smtClean="0"/>
              <a:t>1</a:t>
            </a:fld>
            <a:endParaRPr lang="ru-RU"/>
          </a:p>
        </p:txBody>
      </p:sp>
    </p:spTree>
    <p:extLst>
      <p:ext uri="{BB962C8B-B14F-4D97-AF65-F5344CB8AC3E}">
        <p14:creationId xmlns:p14="http://schemas.microsoft.com/office/powerpoint/2010/main" val="363785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Здесь перечислен список видов деятельности кому вообще можно не применять онлайн-кассы.</a:t>
            </a:r>
          </a:p>
        </p:txBody>
      </p:sp>
      <p:sp>
        <p:nvSpPr>
          <p:cNvPr id="4" name="Номер слайда 3"/>
          <p:cNvSpPr>
            <a:spLocks noGrp="1"/>
          </p:cNvSpPr>
          <p:nvPr>
            <p:ph type="sldNum" sz="quarter" idx="10"/>
          </p:nvPr>
        </p:nvSpPr>
        <p:spPr/>
        <p:txBody>
          <a:bodyPr/>
          <a:lstStyle/>
          <a:p>
            <a:fld id="{38308432-1AB8-4323-A253-E61421CA7B73}" type="slidenum">
              <a:rPr lang="ru-RU" smtClean="0"/>
              <a:t>10</a:t>
            </a:fld>
            <a:endParaRPr lang="ru-RU"/>
          </a:p>
        </p:txBody>
      </p:sp>
    </p:spTree>
    <p:extLst>
      <p:ext uri="{BB962C8B-B14F-4D97-AF65-F5344CB8AC3E}">
        <p14:creationId xmlns:p14="http://schemas.microsoft.com/office/powerpoint/2010/main" val="271411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 неприменение онлайн-касс в законе также предусмотрена ответственность. При этом сумма штрафа определяется от суммы расчета. </a:t>
            </a:r>
          </a:p>
          <a:p>
            <a:r>
              <a:rPr lang="ru-RU" sz="1200" kern="1200" dirty="0" smtClean="0">
                <a:solidFill>
                  <a:schemeClr val="tx1"/>
                </a:solidFill>
                <a:effectLst/>
                <a:latin typeface="+mn-lt"/>
                <a:ea typeface="+mn-ea"/>
                <a:cs typeface="+mn-cs"/>
              </a:rPr>
              <a:t>Обращаю ваше внимание, что контроль за выполнение закона усилился. Теперь проверки выполняется не только со стороны налоговых органов, но и подключилось население в так называемый гражданский контроль,</a:t>
            </a:r>
            <a:r>
              <a:rPr lang="ru-RU" sz="1200" kern="1200" baseline="0" dirty="0" smtClean="0">
                <a:solidFill>
                  <a:schemeClr val="tx1"/>
                </a:solidFill>
                <a:effectLst/>
                <a:latin typeface="+mn-lt"/>
                <a:ea typeface="+mn-ea"/>
                <a:cs typeface="+mn-cs"/>
              </a:rPr>
              <a:t> и тут вспоминаем про </a:t>
            </a:r>
            <a:r>
              <a:rPr lang="en-US" sz="1200" kern="1200" baseline="0" dirty="0" smtClean="0">
                <a:solidFill>
                  <a:schemeClr val="tx1"/>
                </a:solidFill>
                <a:effectLst/>
                <a:latin typeface="+mn-lt"/>
                <a:ea typeface="+mn-ea"/>
                <a:cs typeface="+mn-cs"/>
              </a:rPr>
              <a:t>QR</a:t>
            </a:r>
            <a:r>
              <a:rPr lang="ru-RU" sz="1200" kern="1200" baseline="0" dirty="0" smtClean="0">
                <a:solidFill>
                  <a:schemeClr val="tx1"/>
                </a:solidFill>
                <a:effectLst/>
                <a:latin typeface="+mn-lt"/>
                <a:ea typeface="+mn-ea"/>
                <a:cs typeface="+mn-cs"/>
              </a:rPr>
              <a:t>-код, который можно проверить с помощью специального приложения на </a:t>
            </a:r>
            <a:r>
              <a:rPr lang="ru-RU" sz="1200" kern="1200" baseline="0" dirty="0" err="1" smtClean="0">
                <a:solidFill>
                  <a:schemeClr val="tx1"/>
                </a:solidFill>
                <a:effectLst/>
                <a:latin typeface="+mn-lt"/>
                <a:ea typeface="+mn-ea"/>
                <a:cs typeface="+mn-cs"/>
              </a:rPr>
              <a:t>сматрфоне</a:t>
            </a:r>
            <a:r>
              <a:rPr lang="ru-RU" sz="1200" kern="1200" baseline="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11</a:t>
            </a:fld>
            <a:endParaRPr lang="ru-RU"/>
          </a:p>
        </p:txBody>
      </p:sp>
    </p:spTree>
    <p:extLst>
      <p:ext uri="{BB962C8B-B14F-4D97-AF65-F5344CB8AC3E}">
        <p14:creationId xmlns:p14="http://schemas.microsoft.com/office/powerpoint/2010/main" val="60569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Поговорим теперь о новом понятии, обозначенном</a:t>
            </a:r>
            <a:r>
              <a:rPr lang="ru-RU" sz="1200" kern="1200" baseline="0" dirty="0" smtClean="0">
                <a:solidFill>
                  <a:schemeClr val="tx1"/>
                </a:solidFill>
                <a:effectLst/>
                <a:latin typeface="+mn-lt"/>
                <a:ea typeface="+mn-ea"/>
                <a:cs typeface="+mn-cs"/>
              </a:rPr>
              <a:t> в законе - </a:t>
            </a:r>
            <a:r>
              <a:rPr lang="ru-RU" sz="1200" kern="1200" dirty="0" smtClean="0">
                <a:solidFill>
                  <a:schemeClr val="tx1"/>
                </a:solidFill>
                <a:effectLst/>
                <a:latin typeface="+mn-lt"/>
                <a:ea typeface="+mn-ea"/>
                <a:cs typeface="+mn-cs"/>
              </a:rPr>
              <a:t>формате фискальных данных, сокращенно ФФД. Формат определяет набор реквизитов кассового чека, передаваемого в налоговую службу. Налоговая определила 3 версии формата, в настоящее время действует 1я версия формата. Чем выше версия формата, тем больше реквизитов входит в чек, тем больше возможностей по реализации различных особенностей применения кассовой техники. 1я версия формата самая простая, позволяющая отражать лишь простые случаи. </a:t>
            </a:r>
          </a:p>
          <a:p>
            <a:r>
              <a:rPr lang="ru-RU" sz="1200" b="1" kern="1200" dirty="0" smtClean="0">
                <a:solidFill>
                  <a:schemeClr val="tx1"/>
                </a:solidFill>
                <a:effectLst/>
                <a:latin typeface="+mn-lt"/>
                <a:ea typeface="+mn-ea"/>
                <a:cs typeface="+mn-cs"/>
              </a:rPr>
              <a:t>П</a:t>
            </a:r>
            <a:r>
              <a:rPr lang="ru-RU" sz="1200" kern="1200" dirty="0" smtClean="0">
                <a:solidFill>
                  <a:schemeClr val="tx1"/>
                </a:solidFill>
                <a:effectLst/>
                <a:latin typeface="+mn-lt"/>
                <a:ea typeface="+mn-ea"/>
                <a:cs typeface="+mn-cs"/>
              </a:rPr>
              <a:t>овышение версий согласно закона будет осуществляться поэтапно.</a:t>
            </a:r>
          </a:p>
          <a:p>
            <a:r>
              <a:rPr lang="ru-RU" sz="1200" kern="1200" dirty="0" smtClean="0">
                <a:solidFill>
                  <a:schemeClr val="tx1"/>
                </a:solidFill>
                <a:effectLst/>
                <a:latin typeface="+mn-lt"/>
                <a:ea typeface="+mn-ea"/>
                <a:cs typeface="+mn-cs"/>
              </a:rPr>
              <a:t>1я версия формата будет действовать до 1 января 2019 года. Это значит, что если у вас к этой дате останутся фискальные накопители, работающие 1й версий, то они потребуют замены. Необходимо поменять фискальные накопители заблаговременно, чтобы избежать лишних трат. А именно после 1го декабря этого года не стоит приобретать версии фискальных накопителей 1го формата, иначе они не отработают положенные им 13 месяцев.</a:t>
            </a:r>
          </a:p>
        </p:txBody>
      </p:sp>
      <p:sp>
        <p:nvSpPr>
          <p:cNvPr id="4" name="Номер слайда 3"/>
          <p:cNvSpPr>
            <a:spLocks noGrp="1"/>
          </p:cNvSpPr>
          <p:nvPr>
            <p:ph type="sldNum" sz="quarter" idx="10"/>
          </p:nvPr>
        </p:nvSpPr>
        <p:spPr/>
        <p:txBody>
          <a:bodyPr/>
          <a:lstStyle/>
          <a:p>
            <a:fld id="{38308432-1AB8-4323-A253-E61421CA7B73}" type="slidenum">
              <a:rPr lang="ru-RU" smtClean="0"/>
              <a:t>12</a:t>
            </a:fld>
            <a:endParaRPr lang="ru-RU"/>
          </a:p>
        </p:txBody>
      </p:sp>
    </p:spTree>
    <p:extLst>
      <p:ext uri="{BB962C8B-B14F-4D97-AF65-F5344CB8AC3E}">
        <p14:creationId xmlns:p14="http://schemas.microsoft.com/office/powerpoint/2010/main" val="203805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групп пользователей, у которых есть отсрочка по применению новых касс до 1го июля 2018 года, то следует сразу покупать фискальные накопители, поддерживающие формат 1.05.</a:t>
            </a:r>
          </a:p>
          <a:p>
            <a:r>
              <a:rPr lang="ru-RU" sz="1200" kern="1200" dirty="0" smtClean="0">
                <a:solidFill>
                  <a:schemeClr val="tx1"/>
                </a:solidFill>
                <a:effectLst/>
                <a:latin typeface="+mn-lt"/>
                <a:ea typeface="+mn-ea"/>
                <a:cs typeface="+mn-cs"/>
              </a:rPr>
              <a:t>Для тех, кто уже использует онлайн-кассы, то с августа 2018 года потребуется выполнить </a:t>
            </a:r>
            <a:r>
              <a:rPr lang="ru-RU" sz="1200" kern="1200" dirty="0" err="1" smtClean="0">
                <a:solidFill>
                  <a:schemeClr val="tx1"/>
                </a:solidFill>
                <a:effectLst/>
                <a:latin typeface="+mn-lt"/>
                <a:ea typeface="+mn-ea"/>
                <a:cs typeface="+mn-cs"/>
              </a:rPr>
              <a:t>перепрошивку</a:t>
            </a:r>
            <a:r>
              <a:rPr lang="ru-RU" sz="1200" kern="1200" dirty="0" smtClean="0">
                <a:solidFill>
                  <a:schemeClr val="tx1"/>
                </a:solidFill>
                <a:effectLst/>
                <a:latin typeface="+mn-lt"/>
                <a:ea typeface="+mn-ea"/>
                <a:cs typeface="+mn-cs"/>
              </a:rPr>
              <a:t> кассы под новый формат и приобрести новый фискальный накопитель.</a:t>
            </a:r>
          </a:p>
          <a:p>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13</a:t>
            </a:fld>
            <a:endParaRPr lang="ru-RU"/>
          </a:p>
        </p:txBody>
      </p:sp>
    </p:spTree>
    <p:extLst>
      <p:ext uri="{BB962C8B-B14F-4D97-AF65-F5344CB8AC3E}">
        <p14:creationId xmlns:p14="http://schemas.microsoft.com/office/powerpoint/2010/main" val="194484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Поддержка новых форматов требуется и со стороны производителей ККТ и со стороны разработчиков</a:t>
            </a:r>
            <a:r>
              <a:rPr lang="ru-RU" sz="1200" kern="1200" baseline="0" dirty="0" smtClean="0">
                <a:solidFill>
                  <a:schemeClr val="tx1"/>
                </a:solidFill>
                <a:effectLst/>
                <a:latin typeface="+mn-lt"/>
                <a:ea typeface="+mn-ea"/>
                <a:cs typeface="+mn-cs"/>
              </a:rPr>
              <a:t> программного обеспечения</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Все больше производителей кассовой техники уже выпускают ККТ с форматом версии 1.05. </a:t>
            </a:r>
          </a:p>
        </p:txBody>
      </p:sp>
      <p:sp>
        <p:nvSpPr>
          <p:cNvPr id="4" name="Номер слайда 3"/>
          <p:cNvSpPr>
            <a:spLocks noGrp="1"/>
          </p:cNvSpPr>
          <p:nvPr>
            <p:ph type="sldNum" sz="quarter" idx="10"/>
          </p:nvPr>
        </p:nvSpPr>
        <p:spPr/>
        <p:txBody>
          <a:bodyPr/>
          <a:lstStyle/>
          <a:p>
            <a:fld id="{38308432-1AB8-4323-A253-E61421CA7B73}" type="slidenum">
              <a:rPr lang="ru-RU" smtClean="0"/>
              <a:t>14</a:t>
            </a:fld>
            <a:endParaRPr lang="ru-RU"/>
          </a:p>
        </p:txBody>
      </p:sp>
    </p:spTree>
    <p:extLst>
      <p:ext uri="{BB962C8B-B14F-4D97-AF65-F5344CB8AC3E}">
        <p14:creationId xmlns:p14="http://schemas.microsoft.com/office/powerpoint/2010/main" val="71392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Итак,</a:t>
            </a:r>
            <a:r>
              <a:rPr lang="ru-RU" baseline="0" dirty="0" smtClean="0"/>
              <a:t> что же понадобится, чтобы перейти на онлайн-кассы.</a:t>
            </a:r>
          </a:p>
          <a:p>
            <a:r>
              <a:rPr lang="ru-RU" baseline="0" dirty="0" smtClean="0"/>
              <a:t>Сама </a:t>
            </a:r>
            <a:r>
              <a:rPr lang="en-US" baseline="0" dirty="0" smtClean="0"/>
              <a:t>CMS</a:t>
            </a:r>
            <a:r>
              <a:rPr lang="ru-RU" baseline="0" dirty="0" smtClean="0"/>
              <a:t>-система, работающая с кассой или специализированное кассовое ПО, о нем поговорим позже. Сама онлайн-касса и договор с одним из операторов фискальных данных.</a:t>
            </a:r>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15</a:t>
            </a:fld>
            <a:endParaRPr lang="ru-RU"/>
          </a:p>
        </p:txBody>
      </p:sp>
    </p:spTree>
    <p:extLst>
      <p:ext uri="{BB962C8B-B14F-4D97-AF65-F5344CB8AC3E}">
        <p14:creationId xmlns:p14="http://schemas.microsoft.com/office/powerpoint/2010/main" val="12387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рынке представлены разные виды онлайн касс, которые отличаются стоимостью и техническими характеристиками. Чтобы найти оптимальный вариант, нужно в первую очередь ориентироваться на специфику и бизнеса и задачи.</a:t>
            </a:r>
          </a:p>
        </p:txBody>
      </p:sp>
      <p:sp>
        <p:nvSpPr>
          <p:cNvPr id="4" name="Номер слайда 3"/>
          <p:cNvSpPr>
            <a:spLocks noGrp="1"/>
          </p:cNvSpPr>
          <p:nvPr>
            <p:ph type="sldNum" sz="quarter" idx="10"/>
          </p:nvPr>
        </p:nvSpPr>
        <p:spPr/>
        <p:txBody>
          <a:bodyPr/>
          <a:lstStyle/>
          <a:p>
            <a:fld id="{38308432-1AB8-4323-A253-E61421CA7B73}" type="slidenum">
              <a:rPr lang="ru-RU" smtClean="0"/>
              <a:t>16</a:t>
            </a:fld>
            <a:endParaRPr lang="ru-RU"/>
          </a:p>
        </p:txBody>
      </p:sp>
    </p:spTree>
    <p:extLst>
      <p:ext uri="{BB962C8B-B14F-4D97-AF65-F5344CB8AC3E}">
        <p14:creationId xmlns:p14="http://schemas.microsoft.com/office/powerpoint/2010/main" val="321640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несколько вариантов</a:t>
            </a:r>
            <a:r>
              <a:rPr lang="ru-RU" baseline="0" dirty="0" smtClean="0"/>
              <a:t> применения онлайн-касс для отражения операций при приеме платежей. </a:t>
            </a:r>
          </a:p>
          <a:p>
            <a:r>
              <a:rPr lang="ru-RU" baseline="0" dirty="0" smtClean="0"/>
              <a:t>Мы видим 3 варианта. На слайде представлены от сложных, неудобных, трудоемких до наиболее реализуемых или, можно сказать, технологических.</a:t>
            </a:r>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17</a:t>
            </a:fld>
            <a:endParaRPr lang="ru-RU"/>
          </a:p>
        </p:txBody>
      </p:sp>
    </p:spTree>
    <p:extLst>
      <p:ext uri="{BB962C8B-B14F-4D97-AF65-F5344CB8AC3E}">
        <p14:creationId xmlns:p14="http://schemas.microsoft.com/office/powerpoint/2010/main" val="877710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17575" y="744538"/>
            <a:ext cx="4962525" cy="3722687"/>
          </a:xfrm>
          <a:ln/>
        </p:spPr>
      </p:sp>
      <p:sp>
        <p:nvSpPr>
          <p:cNvPr id="166915" name="Rectangle 3"/>
          <p:cNvSpPr>
            <a:spLocks noGrp="1" noChangeArrowheads="1"/>
          </p:cNvSpPr>
          <p:nvPr>
            <p:ph type="body" idx="1"/>
          </p:nvPr>
        </p:nvSpPr>
        <p:spPr>
          <a:noFill/>
        </p:spPr>
        <p:txBody>
          <a:bodyPr/>
          <a:lstStyle/>
          <a:p>
            <a:pPr marL="0" marR="0" indent="0" algn="l" defTabSz="914400" rtl="0" eaLnBrk="1" fontAlgn="auto" latinLnBrk="0" hangingPunct="1">
              <a:lnSpc>
                <a:spcPct val="85000"/>
              </a:lnSpc>
              <a:spcBef>
                <a:spcPct val="35000"/>
              </a:spcBef>
              <a:spcAft>
                <a:spcPts val="0"/>
              </a:spcAft>
              <a:buClrTx/>
              <a:buSzTx/>
              <a:buFontTx/>
              <a:buNone/>
              <a:tabLst/>
              <a:defRPr/>
            </a:pPr>
            <a:r>
              <a:rPr lang="ru-RU" sz="1200" kern="1200" dirty="0" smtClean="0">
                <a:solidFill>
                  <a:schemeClr val="tx1"/>
                </a:solidFill>
                <a:effectLst/>
                <a:latin typeface="+mn-lt"/>
                <a:ea typeface="+mn-ea"/>
                <a:cs typeface="+mn-cs"/>
              </a:rPr>
              <a:t>Если ваша деятельность связана с торговлей через Интернет-магазин, то для работы в новых условиях мы рекомендуем использовать в </a:t>
            </a:r>
            <a:r>
              <a:rPr lang="ru-RU" sz="1200" kern="1200" dirty="0" err="1" smtClean="0">
                <a:solidFill>
                  <a:schemeClr val="tx1"/>
                </a:solidFill>
                <a:effectLst/>
                <a:latin typeface="+mn-lt"/>
                <a:ea typeface="+mn-ea"/>
                <a:cs typeface="+mn-cs"/>
              </a:rPr>
              <a:t>бэк</a:t>
            </a:r>
            <a:r>
              <a:rPr lang="ru-RU" sz="1200" kern="1200" dirty="0" smtClean="0">
                <a:solidFill>
                  <a:schemeClr val="tx1"/>
                </a:solidFill>
                <a:effectLst/>
                <a:latin typeface="+mn-lt"/>
                <a:ea typeface="+mn-ea"/>
                <a:cs typeface="+mn-cs"/>
              </a:rPr>
              <a:t>-офисе решение 1С, взаимодействующее с онлайн-кассами. Например, программу «1С:Управление нашей фирмой» в связке с фискальным регистратором «Атол-30Ф». «1С:УНФ» интегрируется со всеми популярными системами управления сайтами (</a:t>
            </a:r>
            <a:r>
              <a:rPr lang="en-US" sz="1200" kern="1200" dirty="0" smtClean="0">
                <a:solidFill>
                  <a:schemeClr val="tx1"/>
                </a:solidFill>
                <a:effectLst/>
                <a:latin typeface="+mn-lt"/>
                <a:ea typeface="+mn-ea"/>
                <a:cs typeface="+mn-cs"/>
              </a:rPr>
              <a:t>CMS</a:t>
            </a:r>
            <a:r>
              <a:rPr lang="ru-RU" sz="1200" kern="1200" dirty="0" smtClean="0">
                <a:solidFill>
                  <a:schemeClr val="tx1"/>
                </a:solidFill>
                <a:effectLst/>
                <a:latin typeface="+mn-lt"/>
                <a:ea typeface="+mn-ea"/>
                <a:cs typeface="+mn-cs"/>
              </a:rPr>
              <a:t>), а также корректно обменивается данными с «1С:Бухгалтерией» и «1С:Розницей».</a:t>
            </a:r>
          </a:p>
          <a:p>
            <a:pPr>
              <a:lnSpc>
                <a:spcPct val="85000"/>
              </a:lnSpc>
              <a:spcBef>
                <a:spcPct val="35000"/>
              </a:spcBef>
            </a:pPr>
            <a:endParaRPr lang="ru-RU" altLang="ru-R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17575" y="744538"/>
            <a:ext cx="4962525" cy="3722687"/>
          </a:xfrm>
          <a:ln/>
        </p:spPr>
      </p:sp>
      <p:sp>
        <p:nvSpPr>
          <p:cNvPr id="166915" name="Rectangle 3"/>
          <p:cNvSpPr>
            <a:spLocks noGrp="1" noChangeArrowheads="1"/>
          </p:cNvSpPr>
          <p:nvPr>
            <p:ph type="body" idx="1"/>
          </p:nvPr>
        </p:nvSpPr>
        <p:spPr>
          <a:noFill/>
        </p:spPr>
        <p:txBody>
          <a:bodyPr/>
          <a:lstStyle/>
          <a:p>
            <a:pPr>
              <a:lnSpc>
                <a:spcPct val="85000"/>
              </a:lnSpc>
              <a:spcBef>
                <a:spcPct val="35000"/>
              </a:spcBef>
            </a:pPr>
            <a:r>
              <a:rPr lang="ru-RU" altLang="ru-RU" dirty="0" smtClean="0"/>
              <a:t>Теперь кратко перечислю возможности программы «1С:Управление</a:t>
            </a:r>
            <a:r>
              <a:rPr lang="ru-RU" altLang="ru-RU" baseline="0" dirty="0" smtClean="0"/>
              <a:t> нашей фирмой» в части интеграции с интернет-магазином.</a:t>
            </a:r>
          </a:p>
          <a:p>
            <a:pPr marL="171450" indent="-171450">
              <a:lnSpc>
                <a:spcPct val="85000"/>
              </a:lnSpc>
              <a:spcBef>
                <a:spcPct val="35000"/>
              </a:spcBef>
              <a:buFont typeface="Arial" charset="0"/>
              <a:buChar char="•"/>
            </a:pPr>
            <a:r>
              <a:rPr lang="ru-RU" altLang="ru-RU" baseline="0" dirty="0" smtClean="0"/>
              <a:t>Как я уже и говорил, программа уже из коробки поддерживает интеграцию с 1С-Битрикс. Процедуру обмена относительно несложно настроить и потом регулярно выполнять обмен.</a:t>
            </a:r>
          </a:p>
          <a:p>
            <a:pPr marL="171450" indent="-171450">
              <a:lnSpc>
                <a:spcPct val="85000"/>
              </a:lnSpc>
              <a:spcBef>
                <a:spcPct val="35000"/>
              </a:spcBef>
              <a:buFont typeface="Arial" charset="0"/>
              <a:buChar char="•"/>
            </a:pPr>
            <a:r>
              <a:rPr lang="ru-RU" altLang="ru-RU" baseline="0" dirty="0" smtClean="0"/>
              <a:t>Все заказы, вне зависимости откуда они поступили, будут находиться в самой программе.</a:t>
            </a:r>
          </a:p>
          <a:p>
            <a:pPr marL="171450" indent="-171450">
              <a:lnSpc>
                <a:spcPct val="85000"/>
              </a:lnSpc>
              <a:spcBef>
                <a:spcPct val="35000"/>
              </a:spcBef>
              <a:buFont typeface="Arial" charset="0"/>
              <a:buChar char="•"/>
            </a:pPr>
            <a:endParaRPr lang="ru-RU" alt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Но, прежде чем начать, хотел бы обратить ваше внимание, что контроль товародвижения со стороны государства становится сквозным: от производителя или импортера, далее через торговые организации и так до потребителя. Бизнес должен соответствовать уровню государственной автоматизации - теперь уже по всем направлениям, а не только в бухгалтерском и налоговом учете.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Отдельно</a:t>
            </a:r>
            <a:r>
              <a:rPr lang="ru-RU" sz="1200" kern="1200" baseline="0" dirty="0" smtClean="0">
                <a:solidFill>
                  <a:schemeClr val="tx1"/>
                </a:solidFill>
                <a:effectLst/>
                <a:latin typeface="+mn-lt"/>
                <a:ea typeface="+mn-ea"/>
                <a:cs typeface="+mn-cs"/>
              </a:rPr>
              <a:t> хотелось бы отметить, что налоговая служба поставила перед собой задачу изменения подходов к контрольной работе. А именно, системы учета НДС, ККТ, Маркировок будут интегрированы между собой, что позволит ввести процедуры анализа операций налогоплательщиков. Работа в этом направлении в ФНС ведется уже сейчас. Другими словами, ФНС будет анализировать все поступающие данные от налогоплательщиков и сравнивать их с некой осредненной моделью порядочного налогоплательщика. При отклонении собранных данных от этой модели в организациях будут проводиться выездные проверки.</a:t>
            </a:r>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8308432-1AB8-4323-A253-E61421CA7B73}" type="slidenum">
              <a:rPr lang="ru-RU" smtClean="0"/>
              <a:t>2</a:t>
            </a:fld>
            <a:endParaRPr lang="ru-RU"/>
          </a:p>
        </p:txBody>
      </p:sp>
    </p:spTree>
    <p:extLst>
      <p:ext uri="{BB962C8B-B14F-4D97-AF65-F5344CB8AC3E}">
        <p14:creationId xmlns:p14="http://schemas.microsoft.com/office/powerpoint/2010/main" val="421830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Вот картинка как выглядит обмен</a:t>
            </a:r>
            <a:r>
              <a:rPr lang="ru-RU" baseline="0" dirty="0" smtClean="0"/>
              <a:t> между программой 1С:УНФ и сайтом. Т.е. информация о заказе поступает от сайта в программу 1С, к которой подключен фискальный регистратор. Далее, по уже известным вам сценарию, чек будет передан покупателю и передан в налоговую службу.</a:t>
            </a:r>
            <a:endParaRPr lang="ru-RU" dirty="0"/>
          </a:p>
        </p:txBody>
      </p:sp>
      <p:sp>
        <p:nvSpPr>
          <p:cNvPr id="4" name="Номер слайда 3"/>
          <p:cNvSpPr>
            <a:spLocks noGrp="1"/>
          </p:cNvSpPr>
          <p:nvPr>
            <p:ph type="sldNum" sz="quarter" idx="10"/>
          </p:nvPr>
        </p:nvSpPr>
        <p:spPr>
          <a:xfrm>
            <a:off x="3850443" y="9430091"/>
            <a:ext cx="2945659" cy="498134"/>
          </a:xfrm>
          <a:prstGeom prst="rect">
            <a:avLst/>
          </a:prstGeom>
        </p:spPr>
        <p:txBody>
          <a:bodyPr/>
          <a:lstStyle/>
          <a:p>
            <a:fld id="{4FF11952-9DD2-435D-8172-3D988AF83807}" type="slidenum">
              <a:rPr lang="ru-RU" smtClean="0"/>
              <a:t>20</a:t>
            </a:fld>
            <a:endParaRPr lang="ru-RU"/>
          </a:p>
        </p:txBody>
      </p:sp>
    </p:spTree>
    <p:extLst>
      <p:ext uri="{BB962C8B-B14F-4D97-AF65-F5344CB8AC3E}">
        <p14:creationId xmlns:p14="http://schemas.microsoft.com/office/powerpoint/2010/main" val="1278528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17575" y="744538"/>
            <a:ext cx="4962525" cy="3722687"/>
          </a:xfrm>
          <a:ln/>
        </p:spPr>
      </p:sp>
      <p:sp>
        <p:nvSpPr>
          <p:cNvPr id="166915" name="Rectangle 3"/>
          <p:cNvSpPr>
            <a:spLocks noGrp="1" noChangeArrowheads="1"/>
          </p:cNvSpPr>
          <p:nvPr>
            <p:ph type="body" idx="1"/>
          </p:nvPr>
        </p:nvSpPr>
        <p:spPr>
          <a:noFill/>
        </p:spPr>
        <p:txBody>
          <a:bodyPr/>
          <a:lstStyle/>
          <a:p>
            <a:pPr>
              <a:lnSpc>
                <a:spcPct val="85000"/>
              </a:lnSpc>
              <a:spcBef>
                <a:spcPct val="35000"/>
              </a:spcBef>
            </a:pPr>
            <a:r>
              <a:rPr lang="ru-RU" altLang="ru-RU" baseline="0" dirty="0" smtClean="0"/>
              <a:t>Кроме интеграции с сайтом, сама программа 1С:УНФ обладает богатыми возможностями и подойдет для автоматизации различных видов небольших и средних бизнесов.</a:t>
            </a:r>
            <a:endParaRPr lang="ru-RU" altLang="ru-R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eaLnBrk="1">
              <a:defRPr/>
            </a:pPr>
            <a:r>
              <a:rPr lang="ru-RU" dirty="0" smtClean="0">
                <a:sym typeface="Avenir Roman" charset="0"/>
              </a:rPr>
              <a:t>Сколько это может стоить?</a:t>
            </a:r>
          </a:p>
          <a:p>
            <a:pPr eaLnBrk="1">
              <a:defRPr/>
            </a:pPr>
            <a:r>
              <a:rPr lang="ru-RU" dirty="0" smtClean="0">
                <a:sym typeface="Avenir Roman" charset="0"/>
              </a:rPr>
              <a:t>Информация на экране.</a:t>
            </a:r>
            <a:endParaRPr lang="ru-RU" dirty="0">
              <a:sym typeface="Avenir Roman" charset="0"/>
            </a:endParaRPr>
          </a:p>
        </p:txBody>
      </p:sp>
    </p:spTree>
    <p:extLst>
      <p:ext uri="{BB962C8B-B14F-4D97-AF65-F5344CB8AC3E}">
        <p14:creationId xmlns:p14="http://schemas.microsoft.com/office/powerpoint/2010/main" val="2138808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917575" y="744538"/>
            <a:ext cx="4962525" cy="3722687"/>
          </a:xfrm>
          <a:ln/>
        </p:spPr>
      </p:sp>
      <p:sp>
        <p:nvSpPr>
          <p:cNvPr id="254979"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Для автоматизации магазина на 2-5 рабочих мест кассира или для автоматизации небольших сетевых магазинов, можно рассмотреть комплект </a:t>
            </a:r>
            <a:r>
              <a:rPr lang="ru-RU" sz="1200" b="1" kern="1200" dirty="0" smtClean="0">
                <a:solidFill>
                  <a:schemeClr val="tx1"/>
                </a:solidFill>
                <a:effectLst/>
                <a:latin typeface="+mn-lt"/>
                <a:ea typeface="+mn-ea"/>
                <a:cs typeface="+mn-cs"/>
              </a:rPr>
              <a:t>фискальный регистратор «Атол-55Ф» + «1С:Розница ПРОФ»</a:t>
            </a:r>
            <a:endParaRPr lang="ru-RU" sz="1200"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eaLnBrk="1">
              <a:defRPr/>
            </a:pPr>
            <a:r>
              <a:rPr lang="ru-RU" dirty="0" smtClean="0">
                <a:sym typeface="Avenir Roman" charset="0"/>
              </a:rPr>
              <a:t>Сколько это может стоить?</a:t>
            </a:r>
          </a:p>
          <a:p>
            <a:pPr eaLnBrk="1">
              <a:defRPr/>
            </a:pPr>
            <a:r>
              <a:rPr lang="ru-RU" dirty="0" smtClean="0">
                <a:sym typeface="Avenir Roman" charset="0"/>
              </a:rPr>
              <a:t>Информация на экране.</a:t>
            </a:r>
          </a:p>
          <a:p>
            <a:pPr eaLnBrk="1">
              <a:defRPr/>
            </a:pPr>
            <a:endParaRPr lang="ru-RU" dirty="0">
              <a:sym typeface="Avenir Roman" charset="0"/>
            </a:endParaRPr>
          </a:p>
        </p:txBody>
      </p:sp>
    </p:spTree>
    <p:extLst>
      <p:ext uri="{BB962C8B-B14F-4D97-AF65-F5344CB8AC3E}">
        <p14:creationId xmlns:p14="http://schemas.microsoft.com/office/powerpoint/2010/main" val="2138808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917575" y="744538"/>
            <a:ext cx="4962525" cy="3722687"/>
          </a:xfrm>
          <a:ln/>
        </p:spPr>
      </p:sp>
      <p:sp>
        <p:nvSpPr>
          <p:cNvPr id="113667" name="Rectangle 3"/>
          <p:cNvSpPr>
            <a:spLocks noGrp="1" noChangeArrowheads="1"/>
          </p:cNvSpPr>
          <p:nvPr>
            <p:ph type="body" idx="1"/>
          </p:nvPr>
        </p:nvSpPr>
        <p:spPr>
          <a:noFill/>
        </p:spPr>
        <p:txBody>
          <a:bodyPr/>
          <a:lstStyle/>
          <a:p>
            <a:r>
              <a:rPr lang="ru-RU" altLang="ru-RU" dirty="0" smtClean="0"/>
              <a:t>Многие предприниматели и организации, которые уже начали применять онлайн-кассы, на практике столкнулись с рядом сложностей, связанных с особенностями ведения того или иного бизнеса и требующих дополнительных разъяснений. Эксперты 1С отвечают на популярные вопросы пользователей и публикуют их на портале ИТС. Здесь вы найдете актуальную информацию в части правового регулирования применения контрольно-кассовой техники; узнаете, как организовать работу с применением онлайн-касс в программах «1С», а также сможете прояснить различные специфические моменты. </a:t>
            </a:r>
          </a:p>
          <a:p>
            <a:endParaRPr lang="ru-RU" altLang="ru-RU" dirty="0" smtClean="0"/>
          </a:p>
          <a:p>
            <a:r>
              <a:rPr lang="ru-RU" altLang="ru-RU" b="1" dirty="0" smtClean="0"/>
              <a:t>Обратите внимание:</a:t>
            </a:r>
            <a:r>
              <a:rPr lang="ru-RU" altLang="ru-RU" dirty="0" smtClean="0"/>
              <a:t> </a:t>
            </a:r>
            <a:r>
              <a:rPr lang="ru-RU" altLang="ru-RU" b="1" dirty="0" smtClean="0"/>
              <a:t>В настоящий момент материалы раздела справочника будут находиться некоторое время в бесплатном доступе</a:t>
            </a:r>
            <a:r>
              <a:rPr lang="ru-RU" altLang="ru-RU" dirty="0" smtClean="0"/>
              <a:t> </a:t>
            </a:r>
          </a:p>
          <a:p>
            <a:endParaRPr lang="ru-RU" altLang="ru-RU" dirty="0" smtClean="0"/>
          </a:p>
          <a:p>
            <a:r>
              <a:rPr lang="ru-RU" altLang="ru-RU" dirty="0" smtClean="0"/>
              <a:t>Больше всего вопросов связано с </a:t>
            </a:r>
            <a:r>
              <a:rPr lang="ru-RU" altLang="ru-RU" dirty="0" err="1" smtClean="0"/>
              <a:t>интернет-торговлей</a:t>
            </a:r>
            <a:r>
              <a:rPr lang="ru-RU" altLang="ru-RU" dirty="0" smtClean="0"/>
              <a:t>, приемом оплаты через платежку в банке или при оплате клиентом заказа с помощью наложенного платежа. Также много вопросов от комиссионеров и агентов – в каких случаях, кто и как должен применять онлайн-кассы. Ответы на самые «горячие» вопросы подготовили эксперты «1С», давайте рассмотрим некоторые из них.</a:t>
            </a:r>
          </a:p>
          <a:p>
            <a:endParaRPr lang="ru-RU" altLang="ru-RU" dirty="0" smtClean="0"/>
          </a:p>
          <a:p>
            <a:endParaRPr lang="ru-RU" altLang="ru-R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917575" y="744538"/>
            <a:ext cx="4962525" cy="3722687"/>
          </a:xfrm>
          <a:ln/>
        </p:spPr>
      </p:sp>
      <p:sp>
        <p:nvSpPr>
          <p:cNvPr id="193539"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Нужно ли применять онлайн-кассу при оплате товара платежкой через банк?</a:t>
            </a:r>
          </a:p>
          <a:p>
            <a:r>
              <a:rPr lang="ru-RU" sz="1200" kern="1200" dirty="0" smtClean="0">
                <a:solidFill>
                  <a:schemeClr val="tx1"/>
                </a:solidFill>
                <a:effectLst/>
                <a:latin typeface="+mn-lt"/>
                <a:ea typeface="+mn-ea"/>
                <a:cs typeface="+mn-cs"/>
              </a:rPr>
              <a:t>Ответ, да, нужно.</a:t>
            </a:r>
          </a:p>
          <a:p>
            <a:endParaRPr lang="ru-RU" altLang="ru-R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917575" y="744538"/>
            <a:ext cx="4962525" cy="3722687"/>
          </a:xfrm>
          <a:ln/>
        </p:spPr>
      </p:sp>
      <p:sp>
        <p:nvSpPr>
          <p:cNvPr id="215043"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Должен ли продавец применять ККТ, если покупатель получает товар по почте?</a:t>
            </a:r>
          </a:p>
          <a:p>
            <a:r>
              <a:rPr lang="ru-RU" sz="1200" kern="1200" dirty="0" smtClean="0">
                <a:solidFill>
                  <a:schemeClr val="tx1"/>
                </a:solidFill>
                <a:effectLst/>
                <a:latin typeface="+mn-lt"/>
                <a:ea typeface="+mn-ea"/>
                <a:cs typeface="+mn-cs"/>
              </a:rPr>
              <a:t>Ответ, если почта выступает агентом, то кассу нужно применять на самой почте.</a:t>
            </a:r>
          </a:p>
          <a:p>
            <a:endParaRPr lang="ru-RU" altLang="ru-RU" sz="800"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917575" y="744538"/>
            <a:ext cx="4962525" cy="3722687"/>
          </a:xfrm>
          <a:ln/>
        </p:spPr>
      </p:sp>
      <p:sp>
        <p:nvSpPr>
          <p:cNvPr id="197635"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Должен ли комиссионер применять ККТ при торговле в Интернете?</a:t>
            </a:r>
          </a:p>
          <a:p>
            <a:r>
              <a:rPr lang="ru-RU" sz="1200" kern="1200" dirty="0" smtClean="0">
                <a:solidFill>
                  <a:schemeClr val="tx1"/>
                </a:solidFill>
                <a:effectLst/>
                <a:latin typeface="+mn-lt"/>
                <a:ea typeface="+mn-ea"/>
                <a:cs typeface="+mn-cs"/>
              </a:rPr>
              <a:t>Ответ, да, нужно, кроме ИП на ЕНВД или патенте при условии выдачи товарного чека.</a:t>
            </a:r>
          </a:p>
          <a:p>
            <a:endParaRPr lang="ru-RU" altLang="ru-R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917575" y="744538"/>
            <a:ext cx="4962525" cy="3722687"/>
          </a:xfrm>
          <a:ln/>
        </p:spPr>
      </p:sp>
      <p:sp>
        <p:nvSpPr>
          <p:cNvPr id="212995"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Как отправлять чеки в ОФД в случае проблем с Интернетом, и может ли это отразиться на продажах?</a:t>
            </a:r>
          </a:p>
          <a:p>
            <a:r>
              <a:rPr lang="ru-RU" sz="1200" kern="1200" dirty="0" smtClean="0">
                <a:solidFill>
                  <a:schemeClr val="tx1"/>
                </a:solidFill>
                <a:effectLst/>
                <a:latin typeface="+mn-lt"/>
                <a:ea typeface="+mn-ea"/>
                <a:cs typeface="+mn-cs"/>
              </a:rPr>
              <a:t>Ответ, чеки отправятся автоматически, как только наладится связь с интернетом. Но, если интернета нет более 30 дней, то касса заблокируется. Разблокировать которую можно только отправив чеки.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Вернемся теперь к 54му федеральном</a:t>
            </a:r>
            <a:r>
              <a:rPr lang="ru-RU" sz="1200" kern="1200" baseline="0" dirty="0" smtClean="0">
                <a:solidFill>
                  <a:schemeClr val="tx1"/>
                </a:solidFill>
                <a:effectLst/>
                <a:latin typeface="+mn-lt"/>
                <a:ea typeface="+mn-ea"/>
                <a:cs typeface="+mn-cs"/>
              </a:rPr>
              <a:t>у закону. На слайде показана новая схема взаимодействия </a:t>
            </a:r>
            <a:r>
              <a:rPr lang="ru-RU" sz="1200" kern="1200" dirty="0" smtClean="0">
                <a:solidFill>
                  <a:schemeClr val="tx1"/>
                </a:solidFill>
                <a:effectLst/>
                <a:latin typeface="+mn-lt"/>
                <a:ea typeface="+mn-ea"/>
                <a:cs typeface="+mn-cs"/>
              </a:rPr>
              <a:t>от покупателя до ФНС.</a:t>
            </a:r>
          </a:p>
          <a:p>
            <a:r>
              <a:rPr lang="ru-RU" sz="1200" kern="1200" dirty="0" smtClean="0">
                <a:solidFill>
                  <a:schemeClr val="tx1"/>
                </a:solidFill>
                <a:effectLst/>
                <a:latin typeface="+mn-lt"/>
                <a:ea typeface="+mn-ea"/>
                <a:cs typeface="+mn-cs"/>
              </a:rPr>
              <a:t>Покупатель покупает товар или услугу, что находит отражение в учетной системе продавца или в кассовом аппарате. Далее информация о покупке записывается в фискальный накопитель, подписывается специальной подписью и отправляется оператору фискальных данных. Который уже в свою очередь обеспечивает отправку полученного чека в налоговую службу. Обращаю ваше внимание, что согласно закону покупатель вправе потребовать получить копию электронного чека на свой телефон в виде смс-сообщения или на электронную почту.</a:t>
            </a:r>
          </a:p>
          <a:p>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3</a:t>
            </a:fld>
            <a:endParaRPr lang="ru-RU"/>
          </a:p>
        </p:txBody>
      </p:sp>
    </p:spTree>
    <p:extLst>
      <p:ext uri="{BB962C8B-B14F-4D97-AF65-F5344CB8AC3E}">
        <p14:creationId xmlns:p14="http://schemas.microsoft.com/office/powerpoint/2010/main" val="318636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917575" y="744538"/>
            <a:ext cx="4962525" cy="3722687"/>
          </a:xfrm>
          <a:ln/>
        </p:spPr>
      </p:sp>
      <p:sp>
        <p:nvSpPr>
          <p:cNvPr id="212995"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Можно ли использовать ФН сроком действия ключа 13 месяцев вместо 36?</a:t>
            </a:r>
          </a:p>
          <a:p>
            <a:r>
              <a:rPr lang="ru-RU" sz="1200" kern="1200" dirty="0" smtClean="0">
                <a:solidFill>
                  <a:schemeClr val="tx1"/>
                </a:solidFill>
                <a:effectLst/>
                <a:latin typeface="+mn-lt"/>
                <a:ea typeface="+mn-ea"/>
                <a:cs typeface="+mn-cs"/>
              </a:rPr>
              <a:t>Ответ, да это возможно в некоторых случаях.</a:t>
            </a:r>
          </a:p>
          <a:p>
            <a:endParaRPr lang="ru-RU" altLang="ru-R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напоследок,</a:t>
            </a:r>
            <a:r>
              <a:rPr lang="ru-RU" baseline="0" dirty="0" smtClean="0"/>
              <a:t> еще немного статистики.</a:t>
            </a:r>
            <a:endParaRPr lang="ru-RU" dirty="0" smtClean="0"/>
          </a:p>
          <a:p>
            <a:r>
              <a:rPr lang="ru-RU" dirty="0" smtClean="0"/>
              <a:t>Первая волна</a:t>
            </a:r>
            <a:r>
              <a:rPr lang="ru-RU" baseline="0" dirty="0" smtClean="0"/>
              <a:t> подключений онлайн-касс началась еще в прошлом году и с того времени много чего изменилось в лучшую сторону.</a:t>
            </a:r>
          </a:p>
          <a:p>
            <a:r>
              <a:rPr lang="ru-RU" baseline="0" dirty="0" smtClean="0"/>
              <a:t>Так, например сейчас на рынке представлено порядка 20 операторов фискальных данных, более 120 моделей онлайн-касс, одобренных ФНС. Это значит, что конечным пользователям есть из чего выбрать.</a:t>
            </a:r>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31</a:t>
            </a:fld>
            <a:endParaRPr lang="ru-RU"/>
          </a:p>
        </p:txBody>
      </p:sp>
    </p:spTree>
    <p:extLst>
      <p:ext uri="{BB962C8B-B14F-4D97-AF65-F5344CB8AC3E}">
        <p14:creationId xmlns:p14="http://schemas.microsoft.com/office/powerpoint/2010/main" val="1936334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Хорошая</a:t>
            </a:r>
            <a:r>
              <a:rPr lang="ru-RU" baseline="0" dirty="0" smtClean="0"/>
              <a:t> новость!</a:t>
            </a:r>
          </a:p>
          <a:p>
            <a:r>
              <a:rPr lang="ru-RU" baseline="0" dirty="0" smtClean="0"/>
              <a:t>Теперь при покупке онлайн-кассы можно получить налоговый вычет в сумме до 18 тыс. рублей на каждую кассу. Но чтобы это получить, нужно выполнить ряд условий:</a:t>
            </a:r>
          </a:p>
          <a:p>
            <a:pPr marL="228600" indent="-228600">
              <a:buAutoNum type="arabicPeriod"/>
            </a:pPr>
            <a:r>
              <a:rPr lang="ru-RU" baseline="0" dirty="0" smtClean="0"/>
              <a:t>Зарегистрировать кассу либо до 1го июля этого года, если вам необходимо ставить кассу в этом году, либо до 1го июля </a:t>
            </a:r>
            <a:r>
              <a:rPr lang="ru-RU" baseline="0" dirty="0" err="1" smtClean="0"/>
              <a:t>следующго</a:t>
            </a:r>
            <a:r>
              <a:rPr lang="ru-RU" baseline="0" dirty="0" smtClean="0"/>
              <a:t>.</a:t>
            </a:r>
          </a:p>
          <a:p>
            <a:pPr marL="228600" indent="-228600">
              <a:buAutoNum type="arabicPeriod"/>
            </a:pPr>
            <a:r>
              <a:rPr lang="ru-RU" baseline="0" dirty="0" smtClean="0"/>
              <a:t>Быть ИП на системах или </a:t>
            </a:r>
            <a:r>
              <a:rPr lang="ru-RU" baseline="0" dirty="0" err="1" smtClean="0"/>
              <a:t>вмененке</a:t>
            </a:r>
            <a:r>
              <a:rPr lang="ru-RU" baseline="0" dirty="0" smtClean="0"/>
              <a:t> или патенте.</a:t>
            </a:r>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32</a:t>
            </a:fld>
            <a:endParaRPr lang="ru-RU"/>
          </a:p>
        </p:txBody>
      </p:sp>
    </p:spTree>
    <p:extLst>
      <p:ext uri="{BB962C8B-B14F-4D97-AF65-F5344CB8AC3E}">
        <p14:creationId xmlns:p14="http://schemas.microsoft.com/office/powerpoint/2010/main" val="1936334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a:t>
            </a:r>
            <a:r>
              <a:rPr lang="ru-RU" baseline="0" dirty="0" smtClean="0"/>
              <a:t> представлен алгоритм получения вычетов.</a:t>
            </a:r>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33</a:t>
            </a:fld>
            <a:endParaRPr lang="ru-RU"/>
          </a:p>
        </p:txBody>
      </p:sp>
    </p:spTree>
    <p:extLst>
      <p:ext uri="{BB962C8B-B14F-4D97-AF65-F5344CB8AC3E}">
        <p14:creationId xmlns:p14="http://schemas.microsoft.com/office/powerpoint/2010/main" val="1936334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917575" y="744538"/>
            <a:ext cx="4962525" cy="3722687"/>
          </a:xfrm>
          <a:ln/>
        </p:spPr>
      </p:sp>
      <p:sp>
        <p:nvSpPr>
          <p:cNvPr id="254979" name="Rectangle 3"/>
          <p:cNvSpPr>
            <a:spLocks noGrp="1" noChangeArrowheads="1"/>
          </p:cNvSpPr>
          <p:nvPr>
            <p:ph type="body" idx="1"/>
          </p:nvPr>
        </p:nvSpPr>
        <p:spPr>
          <a:noFill/>
        </p:spPr>
        <p:txBody>
          <a:bodyPr/>
          <a:lstStyle/>
          <a:p>
            <a:r>
              <a:rPr lang="ru-RU" sz="1200" kern="1200" dirty="0" smtClean="0">
                <a:solidFill>
                  <a:schemeClr val="tx1"/>
                </a:solidFill>
                <a:effectLst/>
                <a:latin typeface="+mn-lt"/>
                <a:ea typeface="+mn-ea"/>
                <a:cs typeface="+mn-cs"/>
              </a:rPr>
              <a:t>Практика </a:t>
            </a:r>
            <a:r>
              <a:rPr lang="ru-RU" sz="1200" kern="1200" dirty="0" err="1" smtClean="0">
                <a:solidFill>
                  <a:schemeClr val="tx1"/>
                </a:solidFill>
                <a:effectLst/>
                <a:latin typeface="+mn-lt"/>
                <a:ea typeface="+mn-ea"/>
                <a:cs typeface="+mn-cs"/>
              </a:rPr>
              <a:t>правоприменения</a:t>
            </a:r>
            <a:r>
              <a:rPr lang="ru-RU" sz="1200" kern="1200" dirty="0" smtClean="0">
                <a:solidFill>
                  <a:schemeClr val="tx1"/>
                </a:solidFill>
                <a:effectLst/>
                <a:latin typeface="+mn-lt"/>
                <a:ea typeface="+mn-ea"/>
                <a:cs typeface="+mn-cs"/>
              </a:rPr>
              <a:t> 54-ФЗ продолжает формироваться. Сейчас основные изменения связаны с изменениями версий форматов фискальных данных, а именно реквизитным составом чека. Поддержка новых форматов фискальных данных осуществляется как со стороны производителей ККТ, так и со стороны разработчиков</a:t>
            </a:r>
            <a:r>
              <a:rPr lang="ru-RU" sz="1200" kern="1200" baseline="0" dirty="0" smtClean="0">
                <a:solidFill>
                  <a:schemeClr val="tx1"/>
                </a:solidFill>
                <a:effectLst/>
                <a:latin typeface="+mn-lt"/>
                <a:ea typeface="+mn-ea"/>
                <a:cs typeface="+mn-cs"/>
              </a:rPr>
              <a:t> программного обеспечения</a:t>
            </a:r>
            <a:r>
              <a:rPr lang="ru-RU" sz="1200" kern="1200" dirty="0" smtClean="0">
                <a:solidFill>
                  <a:schemeClr val="tx1"/>
                </a:solidFill>
                <a:effectLst/>
                <a:latin typeface="+mn-lt"/>
                <a:ea typeface="+mn-ea"/>
                <a:cs typeface="+mn-cs"/>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a:t>
            </a:r>
            <a:r>
              <a:rPr lang="ru-RU" baseline="0" dirty="0" smtClean="0"/>
              <a:t> кратко подытожить, то получится, что</a:t>
            </a:r>
          </a:p>
          <a:p>
            <a:r>
              <a:rPr lang="ru-RU" baseline="0" dirty="0" smtClean="0"/>
              <a:t>* Кассы отправляют сведения о продажах в онлайн-режиме через операторов фискальных данных</a:t>
            </a:r>
          </a:p>
          <a:p>
            <a:pPr marL="171450" indent="-171450">
              <a:buFont typeface="Arial" charset="0"/>
              <a:buChar char="•"/>
            </a:pPr>
            <a:r>
              <a:rPr lang="ru-RU" baseline="0" dirty="0" smtClean="0"/>
              <a:t>Блока ЭКЛЗ больше нет, вместо него используется фискальный накопитель. Фискальный накопитель имеет ограниченный срок действия, 13 и 36 месяцев</a:t>
            </a:r>
          </a:p>
          <a:p>
            <a:pPr marL="171450" indent="-171450">
              <a:buFont typeface="Arial" charset="0"/>
              <a:buChar char="•"/>
            </a:pPr>
            <a:r>
              <a:rPr lang="ru-RU" baseline="0" dirty="0" smtClean="0"/>
              <a:t>На кассовых чеках появился </a:t>
            </a:r>
            <a:r>
              <a:rPr lang="en-US" baseline="0" dirty="0" smtClean="0"/>
              <a:t>QR</a:t>
            </a:r>
            <a:r>
              <a:rPr lang="ru-RU" baseline="0" dirty="0" smtClean="0"/>
              <a:t>-код, по которому можно проверить корректность чека</a:t>
            </a:r>
          </a:p>
          <a:p>
            <a:pPr marL="171450" indent="-171450">
              <a:buFont typeface="Arial" charset="0"/>
              <a:buChar char="•"/>
            </a:pPr>
            <a:r>
              <a:rPr lang="ru-RU" baseline="0" dirty="0" smtClean="0"/>
              <a:t>И появились новые фискальные документы в добавление новым – открытие, закрытие смены, чеки коррекции</a:t>
            </a:r>
          </a:p>
          <a:p>
            <a:endParaRPr lang="ru-RU" dirty="0"/>
          </a:p>
        </p:txBody>
      </p:sp>
      <p:sp>
        <p:nvSpPr>
          <p:cNvPr id="4" name="Номер слайда 3"/>
          <p:cNvSpPr>
            <a:spLocks noGrp="1"/>
          </p:cNvSpPr>
          <p:nvPr>
            <p:ph type="sldNum" sz="quarter" idx="10"/>
          </p:nvPr>
        </p:nvSpPr>
        <p:spPr/>
        <p:txBody>
          <a:bodyPr/>
          <a:lstStyle/>
          <a:p>
            <a:fld id="{38308432-1AB8-4323-A253-E61421CA7B73}" type="slidenum">
              <a:rPr lang="ru-RU" smtClean="0"/>
              <a:t>4</a:t>
            </a:fld>
            <a:endParaRPr lang="ru-RU"/>
          </a:p>
        </p:txBody>
      </p:sp>
    </p:spTree>
    <p:extLst>
      <p:ext uri="{BB962C8B-B14F-4D97-AF65-F5344CB8AC3E}">
        <p14:creationId xmlns:p14="http://schemas.microsoft.com/office/powerpoint/2010/main" val="190150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Множество организаций и предпринимателей уже начали применять онлайн-кассы прошлого года, т.е., так называемая первая волна подключений онлайн-касс уже</a:t>
            </a:r>
            <a:r>
              <a:rPr lang="ru-RU" sz="1200" kern="1200" baseline="0" dirty="0" smtClean="0">
                <a:solidFill>
                  <a:schemeClr val="tx1"/>
                </a:solidFill>
                <a:effectLst/>
                <a:latin typeface="+mn-lt"/>
                <a:ea typeface="+mn-ea"/>
                <a:cs typeface="+mn-cs"/>
              </a:rPr>
              <a:t> прошла</a:t>
            </a:r>
            <a:r>
              <a:rPr lang="ru-RU" sz="1200" kern="1200" dirty="0" smtClean="0">
                <a:solidFill>
                  <a:schemeClr val="tx1"/>
                </a:solidFill>
                <a:effectLst/>
                <a:latin typeface="+mn-lt"/>
                <a:ea typeface="+mn-ea"/>
                <a:cs typeface="+mn-cs"/>
              </a:rPr>
              <a:t>. Казалось, бы можно теперь успокоиться, но нет, для них нововведения 54го закона еще не закончились, теперь очень важно следить за поступающей информацией по применению онлайн-касс со стороны ФНС чтобы понимать, какие еще изменения затронут компанию. Например, совершенно точно затронет смена форматов фискальных данных. Об этом чуть позже.</a:t>
            </a:r>
          </a:p>
          <a:p>
            <a:r>
              <a:rPr lang="ru-RU" sz="1200" kern="1200" dirty="0" smtClean="0">
                <a:solidFill>
                  <a:schemeClr val="tx1"/>
                </a:solidFill>
                <a:effectLst/>
                <a:latin typeface="+mn-lt"/>
                <a:ea typeface="+mn-ea"/>
                <a:cs typeface="+mn-cs"/>
              </a:rPr>
              <a:t>Другая часть организаций и предпринимателей только готовятся начать работать по новым правилам уже в году, а именно с 1го июля. Это будет вторая волна</a:t>
            </a:r>
            <a:r>
              <a:rPr lang="ru-RU" sz="1200" kern="1200" baseline="0" dirty="0" smtClean="0">
                <a:solidFill>
                  <a:schemeClr val="tx1"/>
                </a:solidFill>
                <a:effectLst/>
                <a:latin typeface="+mn-lt"/>
                <a:ea typeface="+mn-ea"/>
                <a:cs typeface="+mn-cs"/>
              </a:rPr>
              <a:t> по применению онлайн-касс. </a:t>
            </a:r>
            <a:r>
              <a:rPr lang="ru-RU" sz="1200" kern="1200" dirty="0" smtClean="0">
                <a:solidFill>
                  <a:schemeClr val="tx1"/>
                </a:solidFill>
                <a:effectLst/>
                <a:latin typeface="+mn-lt"/>
                <a:ea typeface="+mn-ea"/>
                <a:cs typeface="+mn-cs"/>
              </a:rPr>
              <a:t>Для этой группы пользователей сейчас важно выбрать соответствующую бизнесу кассовую технику и оптимальное решение по автоматизации. Очень важно сейчас этот момент использовать с пользой для своей компании – автоматизировать товарный учет, если еще не был автоматизирован и начать лучше управлять своим бизнесом.</a:t>
            </a:r>
          </a:p>
        </p:txBody>
      </p:sp>
      <p:sp>
        <p:nvSpPr>
          <p:cNvPr id="4" name="Номер слайда 3"/>
          <p:cNvSpPr>
            <a:spLocks noGrp="1"/>
          </p:cNvSpPr>
          <p:nvPr>
            <p:ph type="sldNum" sz="quarter" idx="10"/>
          </p:nvPr>
        </p:nvSpPr>
        <p:spPr/>
        <p:txBody>
          <a:bodyPr/>
          <a:lstStyle/>
          <a:p>
            <a:fld id="{38308432-1AB8-4323-A253-E61421CA7B73}" type="slidenum">
              <a:rPr lang="ru-RU" smtClean="0"/>
              <a:t>5</a:t>
            </a:fld>
            <a:endParaRPr lang="ru-RU"/>
          </a:p>
        </p:txBody>
      </p:sp>
    </p:spTree>
    <p:extLst>
      <p:ext uri="{BB962C8B-B14F-4D97-AF65-F5344CB8AC3E}">
        <p14:creationId xmlns:p14="http://schemas.microsoft.com/office/powerpoint/2010/main" val="172709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кому же нужно подготовиться к переходу на онлайн-кассы? На сегодня осталось несколько категорий, которые должны перейти на онлайн-кассы к 1 июлю 2018 года. Среди них две важные категории - это организации предприниматели на ЕНВД и патенте с наемными сотрудниками,</a:t>
            </a:r>
            <a:r>
              <a:rPr lang="ru-RU" sz="1200" kern="1200" baseline="0" dirty="0" smtClean="0">
                <a:solidFill>
                  <a:schemeClr val="tx1"/>
                </a:solidFill>
                <a:effectLst/>
                <a:latin typeface="+mn-lt"/>
                <a:ea typeface="+mn-ea"/>
                <a:cs typeface="+mn-cs"/>
              </a:rPr>
              <a:t> работающими в сфере розничной торговли, общественного питания и торговли с использованием торговых автоматов.</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Обращаю ваше внимание, что </a:t>
            </a:r>
            <a:r>
              <a:rPr lang="ru-RU" sz="1200" kern="1200" dirty="0" smtClean="0">
                <a:solidFill>
                  <a:schemeClr val="tx1"/>
                </a:solidFill>
                <a:effectLst/>
                <a:latin typeface="+mn-lt"/>
                <a:ea typeface="+mn-ea"/>
                <a:cs typeface="+mn-cs"/>
              </a:rPr>
              <a:t>также предприниматели на ЕНВД или патенте и торгующие пивом, пивными напитками, сидром и медовухой получили отсрочку по переходу на онлайн-кассу. Теперь им нужно начать работать по новому порядку с 1го июля 2018 года.</a:t>
            </a:r>
          </a:p>
        </p:txBody>
      </p:sp>
      <p:sp>
        <p:nvSpPr>
          <p:cNvPr id="4" name="Номер слайда 3"/>
          <p:cNvSpPr>
            <a:spLocks noGrp="1"/>
          </p:cNvSpPr>
          <p:nvPr>
            <p:ph type="sldNum" sz="quarter" idx="10"/>
          </p:nvPr>
        </p:nvSpPr>
        <p:spPr/>
        <p:txBody>
          <a:bodyPr/>
          <a:lstStyle/>
          <a:p>
            <a:fld id="{38308432-1AB8-4323-A253-E61421CA7B73}" type="slidenum">
              <a:rPr lang="ru-RU" smtClean="0"/>
              <a:t>6</a:t>
            </a:fld>
            <a:endParaRPr lang="ru-RU"/>
          </a:p>
        </p:txBody>
      </p:sp>
    </p:spTree>
    <p:extLst>
      <p:ext uri="{BB962C8B-B14F-4D97-AF65-F5344CB8AC3E}">
        <p14:creationId xmlns:p14="http://schemas.microsoft.com/office/powerpoint/2010/main" val="222142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тех, кто осуществляет торговлю через Интернет, сроки перехода на новый порядок применения ККТ разнятся и зависят от способа осуществления расчетов. Если оплата осуществляется на сайте продавца с помощью платежной карты, в этом случае нужно </a:t>
            </a:r>
            <a:r>
              <a:rPr lang="ru-RU" sz="1200" b="1" kern="1200" dirty="0" smtClean="0">
                <a:solidFill>
                  <a:schemeClr val="tx1"/>
                </a:solidFill>
                <a:effectLst/>
                <a:latin typeface="+mn-lt"/>
                <a:ea typeface="+mn-ea"/>
                <a:cs typeface="+mn-cs"/>
              </a:rPr>
              <a:t>было начать применять онлайн-кассы уже с 1 июля 2017 года</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Если способы оплаты иные, например, оплата осуществляется электронными деньгами, поступает через </a:t>
            </a:r>
            <a:r>
              <a:rPr lang="ru-RU" sz="1200" kern="1200" dirty="0" err="1" smtClean="0">
                <a:solidFill>
                  <a:schemeClr val="tx1"/>
                </a:solidFill>
                <a:effectLst/>
                <a:latin typeface="+mn-lt"/>
                <a:ea typeface="+mn-ea"/>
                <a:cs typeface="+mn-cs"/>
              </a:rPr>
              <a:t>агрегаторы</a:t>
            </a:r>
            <a:r>
              <a:rPr lang="ru-RU" sz="1200" kern="1200" dirty="0" smtClean="0">
                <a:solidFill>
                  <a:schemeClr val="tx1"/>
                </a:solidFill>
                <a:effectLst/>
                <a:latin typeface="+mn-lt"/>
                <a:ea typeface="+mn-ea"/>
                <a:cs typeface="+mn-cs"/>
              </a:rPr>
              <a:t> платежей, в этом случае есть отсрочка по применению онлайн-касс до 1 июля 2018 года.</a:t>
            </a:r>
          </a:p>
          <a:p>
            <a:r>
              <a:rPr lang="ru-RU" sz="1200" b="1" kern="1200" dirty="0" smtClean="0">
                <a:solidFill>
                  <a:schemeClr val="tx1"/>
                </a:solidFill>
                <a:effectLst/>
                <a:latin typeface="+mn-lt"/>
                <a:ea typeface="+mn-ea"/>
                <a:cs typeface="+mn-cs"/>
              </a:rPr>
              <a:t>Обращаю ваше внимание на прием оплаты через </a:t>
            </a:r>
            <a:r>
              <a:rPr lang="ru-RU" sz="1200" b="1" kern="1200" dirty="0" err="1" smtClean="0">
                <a:solidFill>
                  <a:schemeClr val="tx1"/>
                </a:solidFill>
                <a:effectLst/>
                <a:latin typeface="+mn-lt"/>
                <a:ea typeface="+mn-ea"/>
                <a:cs typeface="+mn-cs"/>
              </a:rPr>
              <a:t>агрегаторы</a:t>
            </a:r>
            <a:r>
              <a:rPr lang="ru-RU" sz="1200" b="1" kern="1200" dirty="0" smtClean="0">
                <a:solidFill>
                  <a:schemeClr val="tx1"/>
                </a:solidFill>
                <a:effectLst/>
                <a:latin typeface="+mn-lt"/>
                <a:ea typeface="+mn-ea"/>
                <a:cs typeface="+mn-cs"/>
              </a:rPr>
              <a:t> платежей</a:t>
            </a:r>
            <a:r>
              <a:rPr lang="ru-RU" sz="1200" kern="1200" dirty="0" smtClean="0">
                <a:solidFill>
                  <a:schemeClr val="tx1"/>
                </a:solidFill>
                <a:effectLst/>
                <a:latin typeface="+mn-lt"/>
                <a:ea typeface="+mn-ea"/>
                <a:cs typeface="+mn-cs"/>
              </a:rPr>
              <a:t>: если </a:t>
            </a:r>
            <a:r>
              <a:rPr lang="ru-RU" sz="1200" kern="1200" dirty="0" err="1" smtClean="0">
                <a:solidFill>
                  <a:schemeClr val="tx1"/>
                </a:solidFill>
                <a:effectLst/>
                <a:latin typeface="+mn-lt"/>
                <a:ea typeface="+mn-ea"/>
                <a:cs typeface="+mn-cs"/>
              </a:rPr>
              <a:t>агрегатор</a:t>
            </a:r>
            <a:r>
              <a:rPr lang="ru-RU" sz="1200" kern="1200" dirty="0" smtClean="0">
                <a:solidFill>
                  <a:schemeClr val="tx1"/>
                </a:solidFill>
                <a:effectLst/>
                <a:latin typeface="+mn-lt"/>
                <a:ea typeface="+mn-ea"/>
                <a:cs typeface="+mn-cs"/>
              </a:rPr>
              <a:t> платежей выступает платежным агентом, то он должен применять ККТ и выдавать кассовый чек. Если же </a:t>
            </a:r>
            <a:r>
              <a:rPr lang="ru-RU" sz="1200" kern="1200" dirty="0" err="1" smtClean="0">
                <a:solidFill>
                  <a:schemeClr val="tx1"/>
                </a:solidFill>
                <a:effectLst/>
                <a:latin typeface="+mn-lt"/>
                <a:ea typeface="+mn-ea"/>
                <a:cs typeface="+mn-cs"/>
              </a:rPr>
              <a:t>агрегатор</a:t>
            </a:r>
            <a:r>
              <a:rPr lang="ru-RU" sz="1200" kern="1200" dirty="0" smtClean="0">
                <a:solidFill>
                  <a:schemeClr val="tx1"/>
                </a:solidFill>
                <a:effectLst/>
                <a:latin typeface="+mn-lt"/>
                <a:ea typeface="+mn-ea"/>
                <a:cs typeface="+mn-cs"/>
              </a:rPr>
              <a:t> не является платежным агентом, а в большинстве случаев это именно так, то при получении платежа через интернет-</a:t>
            </a:r>
            <a:r>
              <a:rPr lang="ru-RU" sz="1200" kern="1200" dirty="0" err="1" smtClean="0">
                <a:solidFill>
                  <a:schemeClr val="tx1"/>
                </a:solidFill>
                <a:effectLst/>
                <a:latin typeface="+mn-lt"/>
                <a:ea typeface="+mn-ea"/>
                <a:cs typeface="+mn-cs"/>
              </a:rPr>
              <a:t>агрегатор</a:t>
            </a:r>
            <a:r>
              <a:rPr lang="ru-RU" sz="1200" kern="1200" dirty="0" smtClean="0">
                <a:solidFill>
                  <a:schemeClr val="tx1"/>
                </a:solidFill>
                <a:effectLst/>
                <a:latin typeface="+mn-lt"/>
                <a:ea typeface="+mn-ea"/>
                <a:cs typeface="+mn-cs"/>
              </a:rPr>
              <a:t> применять онлайн-кассу и выдавать чек должен продавец. Так что этот момент нужно обязательно прояснить при заключении договора с </a:t>
            </a:r>
            <a:r>
              <a:rPr lang="ru-RU" sz="1200" kern="1200" dirty="0" err="1" smtClean="0">
                <a:solidFill>
                  <a:schemeClr val="tx1"/>
                </a:solidFill>
                <a:effectLst/>
                <a:latin typeface="+mn-lt"/>
                <a:ea typeface="+mn-ea"/>
                <a:cs typeface="+mn-cs"/>
              </a:rPr>
              <a:t>агрегатором</a:t>
            </a:r>
            <a:r>
              <a:rPr lang="ru-RU" sz="1200" kern="1200" dirty="0" smtClean="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38308432-1AB8-4323-A253-E61421CA7B73}" type="slidenum">
              <a:rPr lang="ru-RU" smtClean="0"/>
              <a:t>7</a:t>
            </a:fld>
            <a:endParaRPr lang="ru-RU"/>
          </a:p>
        </p:txBody>
      </p:sp>
    </p:spTree>
    <p:extLst>
      <p:ext uri="{BB962C8B-B14F-4D97-AF65-F5344CB8AC3E}">
        <p14:creationId xmlns:p14="http://schemas.microsoft.com/office/powerpoint/2010/main" val="127475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Времени до 1 июля 2018 осталось совсем немного. Потому</a:t>
            </a:r>
            <a:r>
              <a:rPr lang="ru-RU" sz="1200" kern="1200" baseline="0" dirty="0" smtClean="0">
                <a:solidFill>
                  <a:schemeClr val="tx1"/>
                </a:solidFill>
                <a:effectLst/>
                <a:latin typeface="+mn-lt"/>
                <a:ea typeface="+mn-ea"/>
                <a:cs typeface="+mn-cs"/>
              </a:rPr>
              <a:t> очень важно понимать, что </a:t>
            </a:r>
            <a:r>
              <a:rPr lang="ru-RU" sz="1200" kern="1200" dirty="0" smtClean="0">
                <a:solidFill>
                  <a:schemeClr val="tx1"/>
                </a:solidFill>
                <a:effectLst/>
                <a:latin typeface="+mn-lt"/>
                <a:ea typeface="+mn-ea"/>
                <a:cs typeface="+mn-cs"/>
              </a:rPr>
              <a:t>переход на онлайн-кассы не осуществляется одномоментно. Сам переходный период включает в себя несколько шагов и может потребовать определенного времени. И для того, чтобы в конце концов перейти на онлайн-кассы безболезненно и точно в срок, запланируйте время для реализации нескольких шагов. Список шагов видите на экране.</a:t>
            </a:r>
          </a:p>
          <a:p>
            <a:r>
              <a:rPr lang="ru-RU" sz="1200" kern="1200" dirty="0" smtClean="0">
                <a:solidFill>
                  <a:schemeClr val="tx1"/>
                </a:solidFill>
                <a:effectLst/>
                <a:latin typeface="+mn-lt"/>
                <a:ea typeface="+mn-ea"/>
                <a:cs typeface="+mn-cs"/>
              </a:rPr>
              <a:t>Особое внимание стоит уделить обеспечению соответствия своих торговых систем новым требованиям, начать вести товарный учет. Т.е. позаботиться об обновлении учетных систем, причем заблаговременно, т.к. могут быть трудности, требующие времени на решение.</a:t>
            </a:r>
          </a:p>
        </p:txBody>
      </p:sp>
      <p:sp>
        <p:nvSpPr>
          <p:cNvPr id="4" name="Номер слайда 3"/>
          <p:cNvSpPr>
            <a:spLocks noGrp="1"/>
          </p:cNvSpPr>
          <p:nvPr>
            <p:ph type="sldNum" sz="quarter" idx="10"/>
          </p:nvPr>
        </p:nvSpPr>
        <p:spPr/>
        <p:txBody>
          <a:bodyPr/>
          <a:lstStyle/>
          <a:p>
            <a:fld id="{38308432-1AB8-4323-A253-E61421CA7B73}" type="slidenum">
              <a:rPr lang="ru-RU" smtClean="0"/>
              <a:t>8</a:t>
            </a:fld>
            <a:endParaRPr lang="ru-RU"/>
          </a:p>
        </p:txBody>
      </p:sp>
    </p:spTree>
    <p:extLst>
      <p:ext uri="{BB962C8B-B14F-4D97-AF65-F5344CB8AC3E}">
        <p14:creationId xmlns:p14="http://schemas.microsoft.com/office/powerpoint/2010/main" val="255542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Онлайн-кассы можно применять не всем, это определяется и по виду деятельности и месту работы организации или ИП.</a:t>
            </a:r>
          </a:p>
        </p:txBody>
      </p:sp>
      <p:sp>
        <p:nvSpPr>
          <p:cNvPr id="4" name="Номер слайда 3"/>
          <p:cNvSpPr>
            <a:spLocks noGrp="1"/>
          </p:cNvSpPr>
          <p:nvPr>
            <p:ph type="sldNum" sz="quarter" idx="10"/>
          </p:nvPr>
        </p:nvSpPr>
        <p:spPr/>
        <p:txBody>
          <a:bodyPr/>
          <a:lstStyle/>
          <a:p>
            <a:fld id="{38308432-1AB8-4323-A253-E61421CA7B73}" type="slidenum">
              <a:rPr lang="ru-RU" smtClean="0"/>
              <a:t>9</a:t>
            </a:fld>
            <a:endParaRPr lang="ru-RU"/>
          </a:p>
        </p:txBody>
      </p:sp>
    </p:spTree>
    <p:extLst>
      <p:ext uri="{BB962C8B-B14F-4D97-AF65-F5344CB8AC3E}">
        <p14:creationId xmlns:p14="http://schemas.microsoft.com/office/powerpoint/2010/main" val="335641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39375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299252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26555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55984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179774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D34A12-4ACB-480F-AD7E-46495CD1FB4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385823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D34A12-4ACB-480F-AD7E-46495CD1FB4D}" type="datetimeFigureOut">
              <a:rPr lang="ru-RU" smtClean="0"/>
              <a:t>05.06.2018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244681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D34A12-4ACB-480F-AD7E-46495CD1FB4D}" type="datetimeFigureOut">
              <a:rPr lang="ru-RU" smtClean="0"/>
              <a:t>05.06.2018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13918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D34A12-4ACB-480F-AD7E-46495CD1FB4D}" type="datetimeFigureOut">
              <a:rPr lang="ru-RU" smtClean="0"/>
              <a:t>05.06.2018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344400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D34A12-4ACB-480F-AD7E-46495CD1FB4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10411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D34A12-4ACB-480F-AD7E-46495CD1FB4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B5EBB3-697D-47B0-AB79-7C15874F7C74}" type="slidenum">
              <a:rPr lang="ru-RU" smtClean="0"/>
              <a:t>‹#›</a:t>
            </a:fld>
            <a:endParaRPr lang="ru-RU"/>
          </a:p>
        </p:txBody>
      </p:sp>
    </p:spTree>
    <p:extLst>
      <p:ext uri="{BB962C8B-B14F-4D97-AF65-F5344CB8AC3E}">
        <p14:creationId xmlns:p14="http://schemas.microsoft.com/office/powerpoint/2010/main" val="20343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34A12-4ACB-480F-AD7E-46495CD1FB4D}" type="datetimeFigureOut">
              <a:rPr lang="ru-RU" smtClean="0"/>
              <a:t>05.06.2018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5EBB3-697D-47B0-AB79-7C15874F7C74}" type="slidenum">
              <a:rPr lang="ru-RU" smtClean="0"/>
              <a:t>‹#›</a:t>
            </a:fld>
            <a:endParaRPr lang="ru-RU"/>
          </a:p>
        </p:txBody>
      </p:sp>
    </p:spTree>
    <p:extLst>
      <p:ext uri="{BB962C8B-B14F-4D97-AF65-F5344CB8AC3E}">
        <p14:creationId xmlns:p14="http://schemas.microsoft.com/office/powerpoint/2010/main" val="3951483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png"/><Relationship Id="rId7"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its.1c.r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620" t="2953" r="18166" b="64155"/>
          <a:stretch/>
        </p:blipFill>
        <p:spPr>
          <a:xfrm>
            <a:off x="2627784" y="-4520"/>
            <a:ext cx="3689018" cy="1417296"/>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158" b="10062"/>
          <a:stretch/>
        </p:blipFill>
        <p:spPr>
          <a:xfrm>
            <a:off x="-744" y="1396799"/>
            <a:ext cx="9144000" cy="5472608"/>
          </a:xfrm>
          <a:prstGeom prst="rect">
            <a:avLst/>
          </a:prstGeom>
        </p:spPr>
      </p:pic>
      <p:sp>
        <p:nvSpPr>
          <p:cNvPr id="2" name="Заголовок 1"/>
          <p:cNvSpPr>
            <a:spLocks noGrp="1"/>
          </p:cNvSpPr>
          <p:nvPr>
            <p:ph type="ctrTitle"/>
          </p:nvPr>
        </p:nvSpPr>
        <p:spPr>
          <a:xfrm>
            <a:off x="685056" y="1340768"/>
            <a:ext cx="7772400" cy="1470025"/>
          </a:xfrm>
        </p:spPr>
        <p:txBody>
          <a:bodyPr>
            <a:normAutofit/>
          </a:bodyPr>
          <a:lstStyle/>
          <a:p>
            <a:r>
              <a:rPr lang="ru-RU" sz="3600" b="1" dirty="0">
                <a:solidFill>
                  <a:schemeClr val="bg1"/>
                </a:solidFill>
              </a:rPr>
              <a:t>Как не нарушить 54-ФЗ </a:t>
            </a:r>
            <a:r>
              <a:rPr lang="ru-RU" sz="3600" b="1" dirty="0" smtClean="0">
                <a:solidFill>
                  <a:schemeClr val="bg1"/>
                </a:solidFill>
              </a:rPr>
              <a:t/>
            </a:r>
            <a:br>
              <a:rPr lang="ru-RU" sz="3600" b="1" dirty="0" smtClean="0">
                <a:solidFill>
                  <a:schemeClr val="bg1"/>
                </a:solidFill>
              </a:rPr>
            </a:br>
            <a:r>
              <a:rPr lang="ru-RU" sz="3600" b="1" dirty="0" smtClean="0">
                <a:solidFill>
                  <a:schemeClr val="bg1"/>
                </a:solidFill>
              </a:rPr>
              <a:t>владельцу </a:t>
            </a:r>
            <a:r>
              <a:rPr lang="ru-RU" sz="3600" b="1" dirty="0">
                <a:solidFill>
                  <a:schemeClr val="bg1"/>
                </a:solidFill>
              </a:rPr>
              <a:t>интернет-магазина</a:t>
            </a:r>
          </a:p>
        </p:txBody>
      </p:sp>
    </p:spTree>
    <p:extLst>
      <p:ext uri="{BB962C8B-B14F-4D97-AF65-F5344CB8AC3E}">
        <p14:creationId xmlns:p14="http://schemas.microsoft.com/office/powerpoint/2010/main" val="24007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a:xfrm>
            <a:off x="395536" y="1413049"/>
            <a:ext cx="4320480"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100000"/>
              </a:lnSpc>
              <a:spcBef>
                <a:spcPct val="45000"/>
              </a:spcBef>
              <a:buClr>
                <a:srgbClr val="CC0000"/>
              </a:buClr>
              <a:buFont typeface="Wingdings" pitchFamily="2" charset="2"/>
              <a:buChar char="§"/>
            </a:pPr>
            <a:r>
              <a:rPr lang="ru-RU" altLang="ru-RU" sz="1700" dirty="0">
                <a:solidFill>
                  <a:srgbClr val="000000"/>
                </a:solidFill>
              </a:rPr>
              <a:t>П</a:t>
            </a:r>
            <a:r>
              <a:rPr lang="ru-RU" altLang="ru-RU" sz="1700" dirty="0" smtClean="0">
                <a:solidFill>
                  <a:srgbClr val="000000"/>
                </a:solidFill>
              </a:rPr>
              <a:t>родажа </a:t>
            </a:r>
            <a:r>
              <a:rPr lang="ru-RU" altLang="ru-RU" sz="1700" dirty="0">
                <a:solidFill>
                  <a:srgbClr val="000000"/>
                </a:solidFill>
              </a:rPr>
              <a:t>газет и журналов, ценных бумаг, проездных документов в общественном </a:t>
            </a:r>
            <a:r>
              <a:rPr lang="ru-RU" altLang="ru-RU" sz="1700" dirty="0" smtClean="0">
                <a:solidFill>
                  <a:srgbClr val="000000"/>
                </a:solidFill>
              </a:rPr>
              <a:t>транспорте.</a:t>
            </a:r>
            <a:endParaRPr lang="ru-RU" altLang="ru-RU" sz="1700" dirty="0">
              <a:solidFill>
                <a:srgbClr val="000000"/>
              </a:solidFill>
            </a:endParaRPr>
          </a:p>
          <a:p>
            <a:pPr marL="285750" indent="-285750" algn="l">
              <a:lnSpc>
                <a:spcPct val="100000"/>
              </a:lnSpc>
              <a:spcBef>
                <a:spcPct val="45000"/>
              </a:spcBef>
              <a:buClr>
                <a:srgbClr val="CC0000"/>
              </a:buClr>
              <a:buFont typeface="Wingdings" pitchFamily="2" charset="2"/>
              <a:buChar char="§"/>
            </a:pPr>
            <a:r>
              <a:rPr lang="ru-RU" altLang="ru-RU" sz="1700" dirty="0" smtClean="0">
                <a:solidFill>
                  <a:srgbClr val="000000"/>
                </a:solidFill>
              </a:rPr>
              <a:t>Торговля </a:t>
            </a:r>
            <a:r>
              <a:rPr lang="ru-RU" altLang="ru-RU" sz="1700" dirty="0">
                <a:solidFill>
                  <a:srgbClr val="000000"/>
                </a:solidFill>
              </a:rPr>
              <a:t>на розничных рынках, разносная торговля, мороженым, безалкогольными напитками в розлив; торговля </a:t>
            </a:r>
            <a:br>
              <a:rPr lang="ru-RU" altLang="ru-RU" sz="1700" dirty="0">
                <a:solidFill>
                  <a:srgbClr val="000000"/>
                </a:solidFill>
              </a:rPr>
            </a:br>
            <a:r>
              <a:rPr lang="ru-RU" altLang="ru-RU" sz="1700" dirty="0">
                <a:solidFill>
                  <a:srgbClr val="000000"/>
                </a:solidFill>
              </a:rPr>
              <a:t>из автоцистерн квасом, </a:t>
            </a:r>
            <a:br>
              <a:rPr lang="ru-RU" altLang="ru-RU" sz="1700" dirty="0">
                <a:solidFill>
                  <a:srgbClr val="000000"/>
                </a:solidFill>
              </a:rPr>
            </a:br>
            <a:r>
              <a:rPr lang="ru-RU" altLang="ru-RU" sz="1700" dirty="0">
                <a:solidFill>
                  <a:srgbClr val="000000"/>
                </a:solidFill>
              </a:rPr>
              <a:t>молоком и др. </a:t>
            </a:r>
          </a:p>
          <a:p>
            <a:pPr marL="285750" indent="-285750" algn="l">
              <a:lnSpc>
                <a:spcPct val="100000"/>
              </a:lnSpc>
              <a:spcBef>
                <a:spcPct val="45000"/>
              </a:spcBef>
              <a:buClr>
                <a:srgbClr val="CC0000"/>
              </a:buClr>
              <a:buFont typeface="Wingdings" pitchFamily="2" charset="2"/>
              <a:buChar char="§"/>
            </a:pPr>
            <a:r>
              <a:rPr lang="ru-RU" altLang="ru-RU" sz="1700" dirty="0" smtClean="0">
                <a:solidFill>
                  <a:srgbClr val="000000"/>
                </a:solidFill>
              </a:rPr>
              <a:t>Прием </a:t>
            </a:r>
            <a:r>
              <a:rPr lang="ru-RU" altLang="ru-RU" sz="1700" dirty="0">
                <a:solidFill>
                  <a:srgbClr val="000000"/>
                </a:solidFill>
              </a:rPr>
              <a:t>от населения стеклопосуды и утильсырья </a:t>
            </a:r>
            <a:br>
              <a:rPr lang="ru-RU" altLang="ru-RU" sz="1700" dirty="0">
                <a:solidFill>
                  <a:srgbClr val="000000"/>
                </a:solidFill>
              </a:rPr>
            </a:br>
            <a:r>
              <a:rPr lang="ru-RU" altLang="ru-RU" sz="1700" dirty="0">
                <a:solidFill>
                  <a:srgbClr val="000000"/>
                </a:solidFill>
              </a:rPr>
              <a:t>за исключением драг. </a:t>
            </a:r>
            <a:r>
              <a:rPr lang="ru-RU" altLang="ru-RU" sz="1700" dirty="0" smtClean="0">
                <a:solidFill>
                  <a:srgbClr val="000000"/>
                </a:solidFill>
              </a:rPr>
              <a:t>металлов.</a:t>
            </a:r>
            <a:endParaRPr lang="ru-RU" altLang="ru-RU" sz="1700" dirty="0">
              <a:solidFill>
                <a:srgbClr val="000000"/>
              </a:solidFill>
            </a:endParaRPr>
          </a:p>
          <a:p>
            <a:pPr marL="285750" indent="-285750" algn="l">
              <a:lnSpc>
                <a:spcPct val="100000"/>
              </a:lnSpc>
              <a:spcBef>
                <a:spcPct val="45000"/>
              </a:spcBef>
              <a:buClr>
                <a:srgbClr val="CC0000"/>
              </a:buClr>
              <a:buFont typeface="Wingdings" pitchFamily="2" charset="2"/>
              <a:buChar char="§"/>
            </a:pPr>
            <a:r>
              <a:rPr lang="ru-RU" altLang="ru-RU" sz="1700" dirty="0" smtClean="0">
                <a:solidFill>
                  <a:srgbClr val="000000"/>
                </a:solidFill>
              </a:rPr>
              <a:t>Ремонт </a:t>
            </a:r>
            <a:r>
              <a:rPr lang="ru-RU" altLang="ru-RU" sz="1700" dirty="0">
                <a:solidFill>
                  <a:srgbClr val="000000"/>
                </a:solidFill>
              </a:rPr>
              <a:t>и окраска обуви, изготовление и ремонт </a:t>
            </a:r>
            <a:r>
              <a:rPr lang="ru-RU" altLang="ru-RU" sz="1700" dirty="0" err="1">
                <a:solidFill>
                  <a:srgbClr val="000000"/>
                </a:solidFill>
              </a:rPr>
              <a:t>металгалантереи</a:t>
            </a:r>
            <a:r>
              <a:rPr lang="ru-RU" altLang="ru-RU" sz="1700" dirty="0">
                <a:solidFill>
                  <a:srgbClr val="000000"/>
                </a:solidFill>
              </a:rPr>
              <a:t> и </a:t>
            </a:r>
            <a:r>
              <a:rPr lang="ru-RU" altLang="ru-RU" sz="1700" dirty="0" smtClean="0">
                <a:solidFill>
                  <a:srgbClr val="000000"/>
                </a:solidFill>
              </a:rPr>
              <a:t>ключей.</a:t>
            </a:r>
            <a:endParaRPr lang="ru-RU" altLang="ru-RU" sz="1700" dirty="0">
              <a:solidFill>
                <a:srgbClr val="000000"/>
              </a:solidFill>
            </a:endParaRPr>
          </a:p>
        </p:txBody>
      </p:sp>
      <p:sp>
        <p:nvSpPr>
          <p:cNvPr id="6" name="Rectangle 3"/>
          <p:cNvSpPr txBox="1">
            <a:spLocks noChangeArrowheads="1"/>
          </p:cNvSpPr>
          <p:nvPr/>
        </p:nvSpPr>
        <p:spPr>
          <a:xfrm>
            <a:off x="4860032" y="1412776"/>
            <a:ext cx="4032448"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Aft>
                <a:spcPct val="50000"/>
              </a:spcAft>
              <a:buClr>
                <a:srgbClr val="CC0000"/>
              </a:buClr>
              <a:buFont typeface="Wingdings" pitchFamily="2" charset="2"/>
              <a:buChar char="§"/>
            </a:pPr>
            <a:r>
              <a:rPr lang="ru-RU" altLang="ru-RU" sz="1700" dirty="0" smtClean="0">
                <a:solidFill>
                  <a:srgbClr val="000000"/>
                </a:solidFill>
              </a:rPr>
              <a:t>Присмотр </a:t>
            </a:r>
            <a:r>
              <a:rPr lang="ru-RU" altLang="ru-RU" sz="1700" dirty="0">
                <a:solidFill>
                  <a:srgbClr val="000000"/>
                </a:solidFill>
              </a:rPr>
              <a:t>и уход за детьми, больными, престарелыми </a:t>
            </a:r>
            <a:br>
              <a:rPr lang="ru-RU" altLang="ru-RU" sz="1700" dirty="0">
                <a:solidFill>
                  <a:srgbClr val="000000"/>
                </a:solidFill>
              </a:rPr>
            </a:br>
            <a:r>
              <a:rPr lang="ru-RU" altLang="ru-RU" sz="1700" dirty="0">
                <a:solidFill>
                  <a:srgbClr val="000000"/>
                </a:solidFill>
              </a:rPr>
              <a:t>и </a:t>
            </a:r>
            <a:r>
              <a:rPr lang="ru-RU" altLang="ru-RU" sz="1700" dirty="0" smtClean="0">
                <a:solidFill>
                  <a:srgbClr val="000000"/>
                </a:solidFill>
              </a:rPr>
              <a:t>инвалидами.</a:t>
            </a:r>
            <a:endParaRPr lang="ru-RU" altLang="ru-RU" sz="1700" dirty="0">
              <a:solidFill>
                <a:srgbClr val="000000"/>
              </a:solidFill>
            </a:endParaRPr>
          </a:p>
          <a:p>
            <a:pPr marL="285750" indent="-285750" algn="l">
              <a:spcAft>
                <a:spcPct val="50000"/>
              </a:spcAft>
              <a:buClr>
                <a:srgbClr val="CC0000"/>
              </a:buClr>
              <a:buFont typeface="Wingdings" pitchFamily="2" charset="2"/>
              <a:buChar char="§"/>
            </a:pPr>
            <a:r>
              <a:rPr lang="ru-RU" altLang="ru-RU" sz="1700" dirty="0" smtClean="0">
                <a:solidFill>
                  <a:srgbClr val="000000"/>
                </a:solidFill>
              </a:rPr>
              <a:t>Обеспечение </a:t>
            </a:r>
            <a:r>
              <a:rPr lang="ru-RU" altLang="ru-RU" sz="1700" dirty="0">
                <a:solidFill>
                  <a:srgbClr val="000000"/>
                </a:solidFill>
              </a:rPr>
              <a:t>питанием </a:t>
            </a:r>
            <a:br>
              <a:rPr lang="ru-RU" altLang="ru-RU" sz="1700" dirty="0">
                <a:solidFill>
                  <a:srgbClr val="000000"/>
                </a:solidFill>
              </a:rPr>
            </a:br>
            <a:r>
              <a:rPr lang="ru-RU" altLang="ru-RU" sz="1700" dirty="0">
                <a:solidFill>
                  <a:srgbClr val="000000"/>
                </a:solidFill>
              </a:rPr>
              <a:t>во время учебных </a:t>
            </a:r>
            <a:r>
              <a:rPr lang="ru-RU" altLang="ru-RU" sz="1700" dirty="0" smtClean="0">
                <a:solidFill>
                  <a:srgbClr val="000000"/>
                </a:solidFill>
              </a:rPr>
              <a:t>занятий.</a:t>
            </a:r>
            <a:endParaRPr lang="ru-RU" altLang="ru-RU" sz="1700" dirty="0">
              <a:solidFill>
                <a:srgbClr val="000000"/>
              </a:solidFill>
            </a:endParaRPr>
          </a:p>
          <a:p>
            <a:pPr marL="285750" indent="-285750" algn="l">
              <a:spcAft>
                <a:spcPct val="50000"/>
              </a:spcAft>
              <a:buClr>
                <a:srgbClr val="CC0000"/>
              </a:buClr>
              <a:buFont typeface="Wingdings" pitchFamily="2" charset="2"/>
              <a:buChar char="§"/>
            </a:pPr>
            <a:r>
              <a:rPr lang="ru-RU" altLang="ru-RU" sz="1700" dirty="0" smtClean="0">
                <a:solidFill>
                  <a:srgbClr val="000000"/>
                </a:solidFill>
              </a:rPr>
              <a:t>Реализация </a:t>
            </a:r>
            <a:r>
              <a:rPr lang="ru-RU" altLang="ru-RU" sz="1700" dirty="0">
                <a:solidFill>
                  <a:srgbClr val="000000"/>
                </a:solidFill>
              </a:rPr>
              <a:t>изготовителем изделий народных художественных </a:t>
            </a:r>
            <a:r>
              <a:rPr lang="ru-RU" altLang="ru-RU" sz="1700" dirty="0" smtClean="0">
                <a:solidFill>
                  <a:srgbClr val="000000"/>
                </a:solidFill>
              </a:rPr>
              <a:t>промыслов.</a:t>
            </a:r>
            <a:endParaRPr lang="ru-RU" altLang="ru-RU" sz="1700" dirty="0">
              <a:solidFill>
                <a:srgbClr val="000000"/>
              </a:solidFill>
            </a:endParaRPr>
          </a:p>
          <a:p>
            <a:pPr marL="285750" indent="-285750" algn="l">
              <a:spcAft>
                <a:spcPct val="50000"/>
              </a:spcAft>
              <a:buClr>
                <a:srgbClr val="CC0000"/>
              </a:buClr>
              <a:buFont typeface="Wingdings" pitchFamily="2" charset="2"/>
              <a:buChar char="§"/>
            </a:pPr>
            <a:r>
              <a:rPr lang="ru-RU" altLang="ru-RU" sz="1700" dirty="0" smtClean="0">
                <a:solidFill>
                  <a:srgbClr val="000000"/>
                </a:solidFill>
              </a:rPr>
              <a:t>Вспашка </a:t>
            </a:r>
            <a:r>
              <a:rPr lang="ru-RU" altLang="ru-RU" sz="1700" dirty="0">
                <a:solidFill>
                  <a:srgbClr val="000000"/>
                </a:solidFill>
              </a:rPr>
              <a:t>огородов и распиловка </a:t>
            </a:r>
            <a:r>
              <a:rPr lang="ru-RU" altLang="ru-RU" sz="1700" dirty="0" smtClean="0">
                <a:solidFill>
                  <a:srgbClr val="000000"/>
                </a:solidFill>
              </a:rPr>
              <a:t>дров.</a:t>
            </a:r>
            <a:endParaRPr lang="ru-RU" altLang="ru-RU" sz="1700" dirty="0">
              <a:solidFill>
                <a:srgbClr val="000000"/>
              </a:solidFill>
            </a:endParaRPr>
          </a:p>
          <a:p>
            <a:pPr marL="285750" indent="-285750" algn="l">
              <a:spcAft>
                <a:spcPct val="50000"/>
              </a:spcAft>
              <a:buClr>
                <a:srgbClr val="CC0000"/>
              </a:buClr>
              <a:buFont typeface="Wingdings" pitchFamily="2" charset="2"/>
              <a:buChar char="§"/>
            </a:pPr>
            <a:r>
              <a:rPr lang="ru-RU" altLang="ru-RU" sz="1700" dirty="0" smtClean="0">
                <a:solidFill>
                  <a:srgbClr val="000000"/>
                </a:solidFill>
              </a:rPr>
              <a:t>Услуги </a:t>
            </a:r>
            <a:r>
              <a:rPr lang="ru-RU" altLang="ru-RU" sz="1700" dirty="0">
                <a:solidFill>
                  <a:srgbClr val="000000"/>
                </a:solidFill>
              </a:rPr>
              <a:t>носильщиков </a:t>
            </a:r>
            <a:br>
              <a:rPr lang="ru-RU" altLang="ru-RU" sz="1700" dirty="0">
                <a:solidFill>
                  <a:srgbClr val="000000"/>
                </a:solidFill>
              </a:rPr>
            </a:br>
            <a:r>
              <a:rPr lang="ru-RU" altLang="ru-RU" sz="1700" dirty="0">
                <a:solidFill>
                  <a:srgbClr val="000000"/>
                </a:solidFill>
              </a:rPr>
              <a:t>на </a:t>
            </a:r>
            <a:r>
              <a:rPr lang="ru-RU" altLang="ru-RU" sz="1700" dirty="0" smtClean="0">
                <a:solidFill>
                  <a:srgbClr val="000000"/>
                </a:solidFill>
              </a:rPr>
              <a:t>вокзалах.</a:t>
            </a:r>
            <a:endParaRPr lang="ru-RU" altLang="ru-RU" sz="1700" dirty="0">
              <a:solidFill>
                <a:srgbClr val="000000"/>
              </a:solidFill>
            </a:endParaRPr>
          </a:p>
          <a:p>
            <a:pPr marL="285750" indent="-285750" algn="l">
              <a:spcAft>
                <a:spcPct val="50000"/>
              </a:spcAft>
              <a:buClr>
                <a:srgbClr val="CC0000"/>
              </a:buClr>
              <a:buFont typeface="Wingdings" pitchFamily="2" charset="2"/>
              <a:buChar char="§"/>
            </a:pPr>
            <a:r>
              <a:rPr lang="ru-RU" altLang="ru-RU" sz="1700" dirty="0" smtClean="0">
                <a:solidFill>
                  <a:srgbClr val="000000"/>
                </a:solidFill>
              </a:rPr>
              <a:t>Сдача </a:t>
            </a:r>
            <a:r>
              <a:rPr lang="ru-RU" altLang="ru-RU" sz="1700" dirty="0">
                <a:solidFill>
                  <a:srgbClr val="000000"/>
                </a:solidFill>
              </a:rPr>
              <a:t>в аренду жилых </a:t>
            </a:r>
            <a:r>
              <a:rPr lang="ru-RU" altLang="ru-RU" sz="1700" dirty="0" smtClean="0">
                <a:solidFill>
                  <a:srgbClr val="000000"/>
                </a:solidFill>
              </a:rPr>
              <a:t>помещений.</a:t>
            </a:r>
            <a:endParaRPr lang="ru-RU" altLang="ru-RU" sz="1700" dirty="0">
              <a:solidFill>
                <a:srgbClr val="000000"/>
              </a:solidFill>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7" name="Объект 2"/>
          <p:cNvSpPr txBox="1">
            <a:spLocks/>
          </p:cNvSpPr>
          <p:nvPr/>
        </p:nvSpPr>
        <p:spPr>
          <a:xfrm>
            <a:off x="0" y="260648"/>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000" b="1" dirty="0">
                <a:solidFill>
                  <a:srgbClr val="C00000"/>
                </a:solidFill>
              </a:rPr>
              <a:t>Могут вообще не применять ККТ </a:t>
            </a:r>
            <a:br>
              <a:rPr lang="ru-RU" altLang="ru-RU" sz="3000" b="1" dirty="0">
                <a:solidFill>
                  <a:srgbClr val="C00000"/>
                </a:solidFill>
              </a:rPr>
            </a:br>
            <a:r>
              <a:rPr lang="ru-RU" altLang="ru-RU" sz="2800" dirty="0" smtClean="0">
                <a:solidFill>
                  <a:srgbClr val="C00000"/>
                </a:solidFill>
              </a:rPr>
              <a:t>без </a:t>
            </a:r>
            <a:r>
              <a:rPr lang="ru-RU" altLang="ru-RU" sz="2800" dirty="0">
                <a:solidFill>
                  <a:srgbClr val="C00000"/>
                </a:solidFill>
              </a:rPr>
              <a:t>ограничения по </a:t>
            </a:r>
            <a:r>
              <a:rPr lang="ru-RU" altLang="ru-RU" sz="2800" dirty="0" smtClean="0">
                <a:solidFill>
                  <a:srgbClr val="C00000"/>
                </a:solidFill>
              </a:rPr>
              <a:t>времени</a:t>
            </a:r>
          </a:p>
        </p:txBody>
      </p:sp>
    </p:spTree>
    <p:extLst>
      <p:ext uri="{BB962C8B-B14F-4D97-AF65-F5344CB8AC3E}">
        <p14:creationId xmlns:p14="http://schemas.microsoft.com/office/powerpoint/2010/main" val="8586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68760" y="-459432"/>
            <a:ext cx="5832648" cy="41047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ru-RU" altLang="ru-RU" sz="2000" b="1" dirty="0">
              <a:solidFill>
                <a:schemeClr val="tx1"/>
              </a:solidFill>
            </a:endParaRPr>
          </a:p>
        </p:txBody>
      </p:sp>
      <p:sp>
        <p:nvSpPr>
          <p:cNvPr id="4" name="Rectangle 3"/>
          <p:cNvSpPr txBox="1">
            <a:spLocks noChangeArrowheads="1"/>
          </p:cNvSpPr>
          <p:nvPr/>
        </p:nvSpPr>
        <p:spPr>
          <a:xfrm>
            <a:off x="2771800" y="1772543"/>
            <a:ext cx="6192688"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ru-RU" altLang="ru-RU" sz="2200" b="1" dirty="0" smtClean="0">
                <a:solidFill>
                  <a:srgbClr val="C00000"/>
                </a:solidFill>
              </a:rPr>
              <a:t>ОТВЕТСТВЕННОСТЬ ЗА НЕПРИМЕНЕНИЕ ККТ:</a:t>
            </a:r>
          </a:p>
          <a:p>
            <a:pPr algn="l">
              <a:lnSpc>
                <a:spcPct val="100000"/>
              </a:lnSpc>
              <a:spcAft>
                <a:spcPct val="10000"/>
              </a:spcAft>
              <a:defRPr/>
            </a:pPr>
            <a:r>
              <a:rPr lang="ru-RU" altLang="ru-RU" sz="1800" b="1" dirty="0" smtClean="0">
                <a:solidFill>
                  <a:schemeClr val="tx1"/>
                </a:solidFill>
              </a:rPr>
              <a:t>для </a:t>
            </a:r>
            <a:r>
              <a:rPr lang="ru-RU" altLang="ru-RU" sz="1800" b="1" dirty="0">
                <a:solidFill>
                  <a:schemeClr val="tx1"/>
                </a:solidFill>
              </a:rPr>
              <a:t>должностных лиц и ИП</a:t>
            </a:r>
            <a:r>
              <a:rPr lang="ru-RU" altLang="ru-RU" sz="1800" dirty="0">
                <a:solidFill>
                  <a:schemeClr val="tx1"/>
                </a:solidFill>
              </a:rPr>
              <a:t> </a:t>
            </a:r>
            <a:r>
              <a:rPr lang="ru-RU" altLang="ru-RU" sz="1800" dirty="0" smtClean="0">
                <a:solidFill>
                  <a:schemeClr val="tx1"/>
                </a:solidFill>
              </a:rPr>
              <a:t>— </a:t>
            </a:r>
            <a:r>
              <a:rPr lang="ru-RU" altLang="ru-RU" sz="1800" dirty="0">
                <a:solidFill>
                  <a:schemeClr val="tx1"/>
                </a:solidFill>
              </a:rPr>
              <a:t>штраф от ¼ до ½ размера суммы расчета, осуществленного без ККТ, но не менее 10 000 рублей; </a:t>
            </a:r>
          </a:p>
          <a:p>
            <a:pPr algn="l">
              <a:lnSpc>
                <a:spcPct val="100000"/>
              </a:lnSpc>
              <a:spcAft>
                <a:spcPct val="10000"/>
              </a:spcAft>
              <a:defRPr/>
            </a:pPr>
            <a:r>
              <a:rPr lang="ru-RU" altLang="ru-RU" sz="1800" b="1" dirty="0">
                <a:solidFill>
                  <a:schemeClr val="tx1"/>
                </a:solidFill>
              </a:rPr>
              <a:t>для юридических лиц</a:t>
            </a:r>
            <a:r>
              <a:rPr lang="ru-RU" altLang="ru-RU" sz="1800" dirty="0">
                <a:solidFill>
                  <a:schemeClr val="tx1"/>
                </a:solidFill>
              </a:rPr>
              <a:t> </a:t>
            </a:r>
            <a:r>
              <a:rPr lang="ru-RU" altLang="ru-RU" sz="1800" dirty="0" smtClean="0">
                <a:solidFill>
                  <a:schemeClr val="tx1"/>
                </a:solidFill>
              </a:rPr>
              <a:t>— </a:t>
            </a:r>
            <a:r>
              <a:rPr lang="ru-RU" altLang="ru-RU" sz="1800" dirty="0">
                <a:solidFill>
                  <a:schemeClr val="tx1"/>
                </a:solidFill>
              </a:rPr>
              <a:t>от ¾ до одного размера суммы расчета, осуществленного с использованием наличных денежных средств </a:t>
            </a:r>
            <a:r>
              <a:rPr lang="ru-RU" altLang="ru-RU" sz="1800" dirty="0" smtClean="0">
                <a:solidFill>
                  <a:schemeClr val="tx1"/>
                </a:solidFill>
              </a:rPr>
              <a:t> и </a:t>
            </a:r>
            <a:r>
              <a:rPr lang="ru-RU" altLang="ru-RU" sz="1800" dirty="0">
                <a:solidFill>
                  <a:schemeClr val="tx1"/>
                </a:solidFill>
              </a:rPr>
              <a:t>(или) электронных средств платежа без применения ККТ, но не менее 30 000 рублей.</a:t>
            </a:r>
          </a:p>
          <a:p>
            <a:pPr algn="l">
              <a:defRPr/>
            </a:pPr>
            <a:r>
              <a:rPr lang="ru-RU" altLang="ru-RU" sz="2200" b="1" dirty="0" smtClean="0">
                <a:solidFill>
                  <a:srgbClr val="C00000"/>
                </a:solidFill>
              </a:rPr>
              <a:t>ЗА ПОВТОРНОЕ СОВЕРШЕНИЕ ТОГО ЖЕ ПРАВОНАРУШЕНИЯ</a:t>
            </a:r>
            <a:r>
              <a:rPr lang="ru-RU" altLang="ru-RU" sz="2200" dirty="0" smtClean="0">
                <a:solidFill>
                  <a:srgbClr val="C00000"/>
                </a:solidFill>
              </a:rPr>
              <a:t> </a:t>
            </a:r>
            <a:r>
              <a:rPr lang="ru-RU" altLang="ru-RU" sz="2200" b="1" dirty="0" smtClean="0">
                <a:solidFill>
                  <a:srgbClr val="C00000"/>
                </a:solidFill>
              </a:rPr>
              <a:t>ПРЕДУСМОТРЕНА                            БОЛЕЕ СЕРЬЕЗНАЯ ОТВЕТСТВЕННОСТЬ:</a:t>
            </a:r>
          </a:p>
          <a:p>
            <a:pPr algn="l">
              <a:lnSpc>
                <a:spcPct val="100000"/>
              </a:lnSpc>
              <a:spcAft>
                <a:spcPct val="10000"/>
              </a:spcAft>
              <a:defRPr/>
            </a:pPr>
            <a:r>
              <a:rPr lang="ru-RU" altLang="ru-RU" sz="1800" b="1" dirty="0" smtClean="0">
                <a:solidFill>
                  <a:schemeClr val="tx1"/>
                </a:solidFill>
              </a:rPr>
              <a:t>для </a:t>
            </a:r>
            <a:r>
              <a:rPr lang="ru-RU" altLang="ru-RU" sz="1800" b="1" dirty="0">
                <a:solidFill>
                  <a:schemeClr val="tx1"/>
                </a:solidFill>
              </a:rPr>
              <a:t>должностных лиц и ИП</a:t>
            </a:r>
            <a:r>
              <a:rPr lang="ru-RU" altLang="ru-RU" sz="1800" dirty="0">
                <a:solidFill>
                  <a:schemeClr val="tx1"/>
                </a:solidFill>
              </a:rPr>
              <a:t> </a:t>
            </a:r>
            <a:r>
              <a:rPr lang="ru-RU" altLang="ru-RU" sz="1800" dirty="0" smtClean="0">
                <a:solidFill>
                  <a:schemeClr val="tx1"/>
                </a:solidFill>
              </a:rPr>
              <a:t>— </a:t>
            </a:r>
            <a:r>
              <a:rPr lang="ru-RU" altLang="ru-RU" sz="1800" dirty="0">
                <a:solidFill>
                  <a:schemeClr val="tx1"/>
                </a:solidFill>
              </a:rPr>
              <a:t>дисквалификация на срок </a:t>
            </a:r>
            <a:br>
              <a:rPr lang="ru-RU" altLang="ru-RU" sz="1800" dirty="0">
                <a:solidFill>
                  <a:schemeClr val="tx1"/>
                </a:solidFill>
              </a:rPr>
            </a:br>
            <a:r>
              <a:rPr lang="ru-RU" altLang="ru-RU" sz="1800" dirty="0">
                <a:solidFill>
                  <a:schemeClr val="tx1"/>
                </a:solidFill>
              </a:rPr>
              <a:t>от 1 года до </a:t>
            </a:r>
            <a:r>
              <a:rPr lang="ru-RU" altLang="ru-RU" sz="1800" dirty="0" smtClean="0">
                <a:solidFill>
                  <a:schemeClr val="tx1"/>
                </a:solidFill>
              </a:rPr>
              <a:t>2 </a:t>
            </a:r>
            <a:r>
              <a:rPr lang="ru-RU" altLang="ru-RU" sz="1800" dirty="0">
                <a:solidFill>
                  <a:schemeClr val="tx1"/>
                </a:solidFill>
              </a:rPr>
              <a:t>лет; </a:t>
            </a:r>
          </a:p>
          <a:p>
            <a:pPr algn="l">
              <a:lnSpc>
                <a:spcPct val="100000"/>
              </a:lnSpc>
              <a:spcAft>
                <a:spcPct val="10000"/>
              </a:spcAft>
              <a:defRPr/>
            </a:pPr>
            <a:r>
              <a:rPr lang="ru-RU" altLang="ru-RU" sz="1800" b="1" dirty="0">
                <a:solidFill>
                  <a:schemeClr val="tx1"/>
                </a:solidFill>
              </a:rPr>
              <a:t>для юридических лиц</a:t>
            </a:r>
            <a:r>
              <a:rPr lang="ru-RU" altLang="ru-RU" sz="1800" dirty="0">
                <a:solidFill>
                  <a:schemeClr val="tx1"/>
                </a:solidFill>
              </a:rPr>
              <a:t> </a:t>
            </a:r>
            <a:r>
              <a:rPr lang="ru-RU" altLang="ru-RU" sz="1800" dirty="0" smtClean="0">
                <a:solidFill>
                  <a:schemeClr val="tx1"/>
                </a:solidFill>
              </a:rPr>
              <a:t>— </a:t>
            </a:r>
            <a:r>
              <a:rPr lang="ru-RU" altLang="ru-RU" sz="1800" dirty="0">
                <a:solidFill>
                  <a:schemeClr val="tx1"/>
                </a:solidFill>
              </a:rPr>
              <a:t>приостановление деятельности на срок </a:t>
            </a:r>
            <a:r>
              <a:rPr lang="ru-RU" altLang="ru-RU" sz="1800" dirty="0" smtClean="0">
                <a:solidFill>
                  <a:schemeClr val="tx1"/>
                </a:solidFill>
              </a:rPr>
              <a:t>до </a:t>
            </a:r>
            <a:r>
              <a:rPr lang="ru-RU" altLang="ru-RU" sz="1800" dirty="0">
                <a:solidFill>
                  <a:schemeClr val="tx1"/>
                </a:solidFill>
              </a:rPr>
              <a:t>90 суток.</a:t>
            </a:r>
            <a:endParaRPr lang="ru-RU" altLang="ru-RU" sz="1800" b="1" u="sng" kern="0" dirty="0">
              <a:solidFill>
                <a:schemeClr val="tx1"/>
              </a:solidFill>
              <a:cs typeface="Tahoma" pitchFamily="34" charset="0"/>
            </a:endParaRPr>
          </a:p>
        </p:txBody>
      </p:sp>
      <p:sp>
        <p:nvSpPr>
          <p:cNvPr id="2" name="Прямоугольник 1"/>
          <p:cNvSpPr/>
          <p:nvPr/>
        </p:nvSpPr>
        <p:spPr>
          <a:xfrm>
            <a:off x="611560" y="2248182"/>
            <a:ext cx="1368152" cy="2332946"/>
          </a:xfrm>
          <a:prstGeom prst="rect">
            <a:avLst/>
          </a:prstGeom>
        </p:spPr>
        <p:txBody>
          <a:bodyPr wrap="square">
            <a:spAutoFit/>
          </a:bodyPr>
          <a:lstStyle/>
          <a:p>
            <a:pPr>
              <a:spcAft>
                <a:spcPct val="10000"/>
              </a:spcAft>
              <a:defRPr/>
            </a:pPr>
            <a:r>
              <a:rPr lang="ru-RU" altLang="ru-RU" sz="1600" b="1" dirty="0">
                <a:cs typeface="Tahoma" pitchFamily="34" charset="0"/>
              </a:rPr>
              <a:t>Вовлечение покупателей в </a:t>
            </a:r>
            <a:r>
              <a:rPr lang="ru-RU" altLang="ru-RU" sz="1600" b="1" dirty="0" err="1" smtClean="0">
                <a:cs typeface="Tahoma" pitchFamily="34" charset="0"/>
              </a:rPr>
              <a:t>граж-данский</a:t>
            </a:r>
            <a:r>
              <a:rPr lang="ru-RU" altLang="ru-RU" sz="1600" b="1" dirty="0" smtClean="0">
                <a:cs typeface="Tahoma" pitchFamily="34" charset="0"/>
              </a:rPr>
              <a:t> </a:t>
            </a:r>
            <a:r>
              <a:rPr lang="ru-RU" altLang="ru-RU" sz="1600" b="1" dirty="0">
                <a:cs typeface="Tahoma" pitchFamily="34" charset="0"/>
              </a:rPr>
              <a:t>контроль ужесточает требования </a:t>
            </a:r>
            <a:endParaRPr lang="ru-RU" altLang="ru-RU" sz="1600" b="1" dirty="0" smtClean="0">
              <a:cs typeface="Tahoma" pitchFamily="34" charset="0"/>
            </a:endParaRPr>
          </a:p>
          <a:p>
            <a:pPr>
              <a:spcAft>
                <a:spcPct val="10000"/>
              </a:spcAft>
              <a:defRPr/>
            </a:pPr>
            <a:r>
              <a:rPr lang="ru-RU" altLang="ru-RU" sz="1600" b="1" dirty="0" smtClean="0">
                <a:cs typeface="Tahoma" pitchFamily="34" charset="0"/>
              </a:rPr>
              <a:t>к исполни-</a:t>
            </a:r>
            <a:r>
              <a:rPr lang="ru-RU" altLang="ru-RU" sz="1600" b="1" dirty="0" err="1" smtClean="0">
                <a:cs typeface="Tahoma" pitchFamily="34" charset="0"/>
              </a:rPr>
              <a:t>тельности</a:t>
            </a:r>
            <a:r>
              <a:rPr lang="ru-RU" altLang="ru-RU" sz="1600" b="1" dirty="0">
                <a:cs typeface="Tahoma" pitchFamily="34" charset="0"/>
              </a:rPr>
              <a:t>!</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7" name="Прямоугольник 6"/>
          <p:cNvSpPr/>
          <p:nvPr/>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2"/>
          <p:cNvSpPr txBox="1">
            <a:spLocks/>
          </p:cNvSpPr>
          <p:nvPr/>
        </p:nvSpPr>
        <p:spPr>
          <a:xfrm>
            <a:off x="0" y="260648"/>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000" b="1" dirty="0" smtClean="0">
                <a:solidFill>
                  <a:schemeClr val="bg1"/>
                </a:solidFill>
              </a:rPr>
              <a:t>Ответственность:</a:t>
            </a:r>
          </a:p>
          <a:p>
            <a:r>
              <a:rPr lang="ru-RU" altLang="ru-RU" sz="3000" b="1" dirty="0" smtClean="0">
                <a:solidFill>
                  <a:schemeClr val="bg1"/>
                </a:solidFill>
              </a:rPr>
              <a:t>штрафы за нарушение 54-ФЗ</a:t>
            </a:r>
          </a:p>
        </p:txBody>
      </p:sp>
      <p:cxnSp>
        <p:nvCxnSpPr>
          <p:cNvPr id="9" name="Прямая соединительная линия 8"/>
          <p:cNvCxnSpPr/>
          <p:nvPr/>
        </p:nvCxnSpPr>
        <p:spPr>
          <a:xfrm>
            <a:off x="2339752" y="1945863"/>
            <a:ext cx="0" cy="31393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8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12340"/>
            <a:ext cx="9144000" cy="171314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p:cNvSpPr txBox="1">
            <a:spLocks/>
          </p:cNvSpPr>
          <p:nvPr/>
        </p:nvSpPr>
        <p:spPr>
          <a:xfrm>
            <a:off x="0" y="188640"/>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chemeClr val="bg1"/>
                </a:solidFill>
              </a:rPr>
              <a:t>Форматы фискальных данных: </a:t>
            </a:r>
            <a:endParaRPr lang="ru-RU" altLang="ru-RU" sz="3600" b="1" dirty="0" smtClean="0">
              <a:solidFill>
                <a:schemeClr val="bg1"/>
              </a:solidFill>
            </a:endParaRPr>
          </a:p>
          <a:p>
            <a:r>
              <a:rPr lang="ru-RU" altLang="ru-RU" sz="3600" b="1" dirty="0" smtClean="0">
                <a:solidFill>
                  <a:schemeClr val="bg1"/>
                </a:solidFill>
              </a:rPr>
              <a:t>версии</a:t>
            </a:r>
            <a:r>
              <a:rPr lang="ru-RU" altLang="ru-RU" sz="3600" b="1" dirty="0">
                <a:solidFill>
                  <a:schemeClr val="bg1"/>
                </a:solidFill>
              </a:rPr>
              <a:t>, сроки перехода</a:t>
            </a:r>
            <a:endParaRPr lang="ru-RU" altLang="ru-RU" sz="3600" b="1" dirty="0" smtClean="0">
              <a:solidFill>
                <a:schemeClr val="bg1"/>
              </a:solidFill>
            </a:endParaRPr>
          </a:p>
        </p:txBody>
      </p:sp>
      <p:sp>
        <p:nvSpPr>
          <p:cNvPr id="5" name="Rectangle 3"/>
          <p:cNvSpPr txBox="1">
            <a:spLocks noChangeArrowheads="1"/>
          </p:cNvSpPr>
          <p:nvPr/>
        </p:nvSpPr>
        <p:spPr>
          <a:xfrm>
            <a:off x="179512" y="2276599"/>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50000"/>
              </a:spcAft>
              <a:buClr>
                <a:srgbClr val="CC0000"/>
              </a:buClr>
            </a:pPr>
            <a:r>
              <a:rPr lang="ru-RU" altLang="ru-RU" sz="1800" dirty="0">
                <a:solidFill>
                  <a:srgbClr val="000000"/>
                </a:solidFill>
              </a:rPr>
              <a:t>Приказом ФНС утверждены </a:t>
            </a:r>
            <a:r>
              <a:rPr lang="ru-RU" altLang="ru-RU" sz="1800" dirty="0" smtClean="0">
                <a:solidFill>
                  <a:srgbClr val="000000"/>
                </a:solidFill>
              </a:rPr>
              <a:t>форматы </a:t>
            </a:r>
            <a:r>
              <a:rPr lang="ru-RU" altLang="ru-RU" sz="1800" dirty="0">
                <a:solidFill>
                  <a:srgbClr val="000000"/>
                </a:solidFill>
              </a:rPr>
              <a:t>фискальных документов: </a:t>
            </a:r>
            <a:r>
              <a:rPr lang="ru-RU" altLang="ru-RU" sz="1800" dirty="0" smtClean="0">
                <a:solidFill>
                  <a:srgbClr val="000000"/>
                </a:solidFill>
              </a:rPr>
              <a:t>                </a:t>
            </a:r>
            <a:r>
              <a:rPr lang="ru-RU" altLang="ru-RU" sz="1800" b="1" dirty="0" smtClean="0">
                <a:solidFill>
                  <a:srgbClr val="C00000"/>
                </a:solidFill>
              </a:rPr>
              <a:t>1.0</a:t>
            </a:r>
            <a:r>
              <a:rPr lang="ru-RU" altLang="ru-RU" sz="1800" b="1" dirty="0">
                <a:solidFill>
                  <a:srgbClr val="C00000"/>
                </a:solidFill>
              </a:rPr>
              <a:t>, 1.05 и 1.1</a:t>
            </a:r>
            <a:r>
              <a:rPr lang="ru-RU" altLang="ru-RU" sz="1800" dirty="0">
                <a:solidFill>
                  <a:srgbClr val="000000"/>
                </a:solidFill>
              </a:rPr>
              <a:t>. Повышение версий согласно приказа будет осуществляться поэтапно.</a:t>
            </a:r>
          </a:p>
        </p:txBody>
      </p:sp>
      <p:sp>
        <p:nvSpPr>
          <p:cNvPr id="6" name="Rectangle 3"/>
          <p:cNvSpPr txBox="1">
            <a:spLocks noChangeArrowheads="1"/>
          </p:cNvSpPr>
          <p:nvPr/>
        </p:nvSpPr>
        <p:spPr>
          <a:xfrm>
            <a:off x="3347864" y="2276599"/>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50000"/>
              </a:spcAft>
              <a:buClr>
                <a:srgbClr val="CC0000"/>
              </a:buClr>
            </a:pPr>
            <a:r>
              <a:rPr lang="ru-RU" altLang="ru-RU" sz="1800" dirty="0">
                <a:solidFill>
                  <a:srgbClr val="000000"/>
                </a:solidFill>
              </a:rPr>
              <a:t>Все требования </a:t>
            </a:r>
            <a:r>
              <a:rPr lang="ru-RU" altLang="ru-RU" sz="1800" dirty="0" smtClean="0">
                <a:solidFill>
                  <a:srgbClr val="000000"/>
                </a:solidFill>
              </a:rPr>
              <a:t>  54-ФЗ </a:t>
            </a:r>
            <a:r>
              <a:rPr lang="ru-RU" altLang="ru-RU" sz="1800" dirty="0">
                <a:solidFill>
                  <a:srgbClr val="000000"/>
                </a:solidFill>
              </a:rPr>
              <a:t>и </a:t>
            </a:r>
            <a:r>
              <a:rPr lang="ru-RU" altLang="ru-RU" sz="1800" dirty="0" smtClean="0">
                <a:solidFill>
                  <a:srgbClr val="000000"/>
                </a:solidFill>
              </a:rPr>
              <a:t>всё </a:t>
            </a:r>
            <a:r>
              <a:rPr lang="ru-RU" altLang="ru-RU" sz="1800" dirty="0">
                <a:solidFill>
                  <a:srgbClr val="000000"/>
                </a:solidFill>
              </a:rPr>
              <a:t>многообразие вариантов расчетов </a:t>
            </a:r>
            <a:r>
              <a:rPr lang="ru-RU" altLang="ru-RU" sz="1800" dirty="0" smtClean="0">
                <a:solidFill>
                  <a:srgbClr val="000000"/>
                </a:solidFill>
              </a:rPr>
              <a:t>                     за товары </a:t>
            </a:r>
            <a:r>
              <a:rPr lang="ru-RU" altLang="ru-RU" sz="1800" dirty="0">
                <a:solidFill>
                  <a:srgbClr val="000000"/>
                </a:solidFill>
              </a:rPr>
              <a:t>полностью будут реализовано </a:t>
            </a:r>
            <a:r>
              <a:rPr lang="ru-RU" altLang="ru-RU" sz="1800" dirty="0" smtClean="0">
                <a:solidFill>
                  <a:srgbClr val="000000"/>
                </a:solidFill>
              </a:rPr>
              <a:t>            в </a:t>
            </a:r>
            <a:r>
              <a:rPr lang="ru-RU" altLang="ru-RU" sz="1800" b="1" dirty="0">
                <a:solidFill>
                  <a:srgbClr val="C00000"/>
                </a:solidFill>
              </a:rPr>
              <a:t>ФФД </a:t>
            </a:r>
            <a:r>
              <a:rPr lang="ru-RU" altLang="ru-RU" sz="1800" b="1" dirty="0" smtClean="0">
                <a:solidFill>
                  <a:srgbClr val="C00000"/>
                </a:solidFill>
              </a:rPr>
              <a:t>1.1</a:t>
            </a:r>
            <a:r>
              <a:rPr lang="ru-RU" altLang="ru-RU" sz="1800" dirty="0" smtClean="0">
                <a:solidFill>
                  <a:srgbClr val="000000"/>
                </a:solidFill>
              </a:rPr>
              <a:t>.</a:t>
            </a:r>
            <a:endParaRPr lang="ru-RU" altLang="ru-RU" sz="1800" dirty="0">
              <a:solidFill>
                <a:srgbClr val="000000"/>
              </a:solidFill>
            </a:endParaRPr>
          </a:p>
        </p:txBody>
      </p:sp>
      <p:sp>
        <p:nvSpPr>
          <p:cNvPr id="7" name="Rectangle 3"/>
          <p:cNvSpPr txBox="1">
            <a:spLocks noChangeArrowheads="1"/>
          </p:cNvSpPr>
          <p:nvPr/>
        </p:nvSpPr>
        <p:spPr>
          <a:xfrm>
            <a:off x="6372200" y="2204473"/>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50000"/>
              </a:spcAft>
              <a:buClr>
                <a:srgbClr val="CC0000"/>
              </a:buClr>
            </a:pPr>
            <a:r>
              <a:rPr lang="ru-RU" altLang="ru-RU" sz="1800" b="1" dirty="0">
                <a:solidFill>
                  <a:srgbClr val="C00000"/>
                </a:solidFill>
              </a:rPr>
              <a:t>ФФД 1.0 </a:t>
            </a:r>
            <a:r>
              <a:rPr lang="ru-RU" altLang="ru-RU" sz="1800" b="1" dirty="0">
                <a:solidFill>
                  <a:srgbClr val="000000"/>
                </a:solidFill>
              </a:rPr>
              <a:t>разрешается использовать </a:t>
            </a:r>
            <a:r>
              <a:rPr lang="ru-RU" altLang="ru-RU" sz="1800" b="1" dirty="0" smtClean="0">
                <a:solidFill>
                  <a:srgbClr val="000000"/>
                </a:solidFill>
              </a:rPr>
              <a:t>            до </a:t>
            </a:r>
            <a:r>
              <a:rPr lang="ru-RU" altLang="ru-RU" sz="1800" b="1" dirty="0">
                <a:solidFill>
                  <a:srgbClr val="000000"/>
                </a:solidFill>
              </a:rPr>
              <a:t>1 января 2019 года</a:t>
            </a:r>
            <a:r>
              <a:rPr lang="ru-RU" altLang="ru-RU" sz="1800" dirty="0">
                <a:solidFill>
                  <a:srgbClr val="000000"/>
                </a:solidFill>
              </a:rPr>
              <a:t>. </a:t>
            </a:r>
            <a:br>
              <a:rPr lang="ru-RU" altLang="ru-RU" sz="1800" dirty="0">
                <a:solidFill>
                  <a:srgbClr val="000000"/>
                </a:solidFill>
              </a:rPr>
            </a:br>
            <a:r>
              <a:rPr lang="ru-RU" altLang="ru-RU" sz="1800" dirty="0">
                <a:solidFill>
                  <a:srgbClr val="000000"/>
                </a:solidFill>
              </a:rPr>
              <a:t>После этой даты все ККТ будут работать </a:t>
            </a:r>
            <a:r>
              <a:rPr lang="ru-RU" altLang="ru-RU" sz="1800" dirty="0" smtClean="0">
                <a:solidFill>
                  <a:srgbClr val="000000"/>
                </a:solidFill>
              </a:rPr>
              <a:t>                   с </a:t>
            </a:r>
            <a:r>
              <a:rPr lang="ru-RU" altLang="ru-RU" sz="1800" dirty="0">
                <a:solidFill>
                  <a:srgbClr val="000000"/>
                </a:solidFill>
              </a:rPr>
              <a:t>ФФД версии </a:t>
            </a:r>
            <a:r>
              <a:rPr lang="ru-RU" altLang="ru-RU" sz="1800" dirty="0" smtClean="0">
                <a:solidFill>
                  <a:srgbClr val="000000"/>
                </a:solidFill>
              </a:rPr>
              <a:t>                 </a:t>
            </a:r>
            <a:r>
              <a:rPr lang="ru-RU" altLang="ru-RU" sz="1800" b="1" dirty="0" smtClean="0">
                <a:solidFill>
                  <a:srgbClr val="C00000"/>
                </a:solidFill>
              </a:rPr>
              <a:t>не </a:t>
            </a:r>
            <a:r>
              <a:rPr lang="ru-RU" altLang="ru-RU" sz="1800" b="1" dirty="0">
                <a:solidFill>
                  <a:srgbClr val="C00000"/>
                </a:solidFill>
              </a:rPr>
              <a:t>ниже 1.05</a:t>
            </a:r>
            <a:r>
              <a:rPr lang="ru-RU" altLang="ru-RU" sz="1800" dirty="0">
                <a:solidFill>
                  <a:srgbClr val="000000"/>
                </a:solidFill>
              </a:rPr>
              <a:t>.</a:t>
            </a:r>
          </a:p>
        </p:txBody>
      </p:sp>
      <p:sp>
        <p:nvSpPr>
          <p:cNvPr id="15" name="Овал 14"/>
          <p:cNvSpPr/>
          <p:nvPr/>
        </p:nvSpPr>
        <p:spPr>
          <a:xfrm>
            <a:off x="1146194" y="2021967"/>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314546" y="2049723"/>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338882" y="1988840"/>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Tree>
    <p:extLst>
      <p:ext uri="{BB962C8B-B14F-4D97-AF65-F5344CB8AC3E}">
        <p14:creationId xmlns:p14="http://schemas.microsoft.com/office/powerpoint/2010/main" val="21492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67544" y="3212703"/>
            <a:ext cx="3672408"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u="sng" dirty="0">
                <a:solidFill>
                  <a:srgbClr val="000000"/>
                </a:solidFill>
              </a:rPr>
              <a:t>Если у вас есть отсрочка</a:t>
            </a:r>
            <a:r>
              <a:rPr lang="ru-RU" altLang="ru-RU" sz="1800" dirty="0">
                <a:solidFill>
                  <a:srgbClr val="000000"/>
                </a:solidFill>
              </a:rPr>
              <a:t> </a:t>
            </a:r>
            <a:r>
              <a:rPr lang="ru-RU" altLang="ru-RU" sz="1800" dirty="0" smtClean="0">
                <a:solidFill>
                  <a:srgbClr val="000000"/>
                </a:solidFill>
              </a:rPr>
              <a:t>                        по </a:t>
            </a:r>
            <a:r>
              <a:rPr lang="ru-RU" altLang="ru-RU" sz="1800" dirty="0">
                <a:solidFill>
                  <a:srgbClr val="000000"/>
                </a:solidFill>
              </a:rPr>
              <a:t>переходу на новый порядок применения ККТ </a:t>
            </a:r>
            <a:r>
              <a:rPr lang="ru-RU" altLang="ru-RU" sz="1800" b="1" dirty="0">
                <a:solidFill>
                  <a:srgbClr val="C00000"/>
                </a:solidFill>
              </a:rPr>
              <a:t>до 1 июля 2018 </a:t>
            </a:r>
            <a:r>
              <a:rPr lang="ru-RU" altLang="ru-RU" sz="1800" b="1" dirty="0" smtClean="0">
                <a:solidFill>
                  <a:srgbClr val="C00000"/>
                </a:solidFill>
              </a:rPr>
              <a:t>г.</a:t>
            </a:r>
            <a:r>
              <a:rPr lang="ru-RU" altLang="ru-RU" sz="1800" dirty="0" smtClean="0">
                <a:solidFill>
                  <a:srgbClr val="000000"/>
                </a:solidFill>
              </a:rPr>
              <a:t>, </a:t>
            </a:r>
            <a:r>
              <a:rPr lang="ru-RU" altLang="ru-RU" sz="1800" dirty="0">
                <a:solidFill>
                  <a:srgbClr val="000000"/>
                </a:solidFill>
              </a:rPr>
              <a:t>имеет смысл сразу покупать ККТ, поддерживающую ФФД </a:t>
            </a:r>
            <a:r>
              <a:rPr lang="ru-RU" altLang="ru-RU" sz="1800" dirty="0" smtClean="0">
                <a:solidFill>
                  <a:srgbClr val="000000"/>
                </a:solidFill>
              </a:rPr>
              <a:t>                            </a:t>
            </a:r>
            <a:r>
              <a:rPr lang="ru-RU" altLang="ru-RU" sz="1800" b="1" dirty="0" smtClean="0">
                <a:solidFill>
                  <a:srgbClr val="C00000"/>
                </a:solidFill>
              </a:rPr>
              <a:t>с </a:t>
            </a:r>
            <a:r>
              <a:rPr lang="ru-RU" altLang="ru-RU" sz="1800" b="1" dirty="0">
                <a:solidFill>
                  <a:srgbClr val="C00000"/>
                </a:solidFill>
              </a:rPr>
              <a:t>версией не ниже </a:t>
            </a:r>
            <a:r>
              <a:rPr lang="ru-RU" altLang="ru-RU" sz="1800" b="1" dirty="0" smtClean="0">
                <a:solidFill>
                  <a:srgbClr val="C00000"/>
                </a:solidFill>
              </a:rPr>
              <a:t>1.05</a:t>
            </a:r>
            <a:r>
              <a:rPr lang="ru-RU" altLang="ru-RU" sz="1800" dirty="0" smtClean="0">
                <a:solidFill>
                  <a:srgbClr val="000000"/>
                </a:solidFill>
              </a:rPr>
              <a:t>.</a:t>
            </a:r>
            <a:endParaRPr lang="ru-RU" altLang="ru-RU" sz="1800" u="sng" dirty="0">
              <a:solidFill>
                <a:srgbClr val="000000"/>
              </a:solidFill>
            </a:endParaRPr>
          </a:p>
        </p:txBody>
      </p:sp>
      <p:sp>
        <p:nvSpPr>
          <p:cNvPr id="7" name="Rectangle 3"/>
          <p:cNvSpPr txBox="1">
            <a:spLocks noChangeArrowheads="1"/>
          </p:cNvSpPr>
          <p:nvPr/>
        </p:nvSpPr>
        <p:spPr>
          <a:xfrm>
            <a:off x="4860032" y="3212430"/>
            <a:ext cx="3744416"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u="sng" dirty="0">
                <a:solidFill>
                  <a:srgbClr val="000000"/>
                </a:solidFill>
              </a:rPr>
              <a:t>Если вы уже перешли на онлайн-кассы</a:t>
            </a:r>
            <a:r>
              <a:rPr lang="ru-RU" altLang="ru-RU" sz="1800" u="sng" dirty="0">
                <a:solidFill>
                  <a:srgbClr val="000000"/>
                </a:solidFill>
              </a:rPr>
              <a:t> </a:t>
            </a:r>
            <a:r>
              <a:rPr lang="ru-RU" altLang="ru-RU" sz="1800" b="1" u="sng" dirty="0">
                <a:solidFill>
                  <a:srgbClr val="000000"/>
                </a:solidFill>
              </a:rPr>
              <a:t>с 1 июля 2017 года</a:t>
            </a:r>
            <a:r>
              <a:rPr lang="ru-RU" altLang="ru-RU" sz="1800" b="1" dirty="0">
                <a:solidFill>
                  <a:srgbClr val="000000"/>
                </a:solidFill>
              </a:rPr>
              <a:t> </a:t>
            </a:r>
            <a:r>
              <a:rPr lang="ru-RU" altLang="ru-RU" sz="1800" b="1" dirty="0" smtClean="0">
                <a:solidFill>
                  <a:srgbClr val="000000"/>
                </a:solidFill>
              </a:rPr>
              <a:t>                          </a:t>
            </a:r>
            <a:r>
              <a:rPr lang="ru-RU" altLang="ru-RU" sz="1800" dirty="0" smtClean="0">
                <a:solidFill>
                  <a:srgbClr val="000000"/>
                </a:solidFill>
              </a:rPr>
              <a:t>и </a:t>
            </a:r>
            <a:r>
              <a:rPr lang="ru-RU" altLang="ru-RU" sz="1800" dirty="0">
                <a:solidFill>
                  <a:srgbClr val="000000"/>
                </a:solidFill>
              </a:rPr>
              <a:t>используете ФН со сроком действия ключа на 13 месяцев, </a:t>
            </a:r>
            <a:r>
              <a:rPr lang="ru-RU" altLang="ru-RU" sz="1800" dirty="0" smtClean="0">
                <a:solidFill>
                  <a:srgbClr val="000000"/>
                </a:solidFill>
              </a:rPr>
              <a:t>               то </a:t>
            </a:r>
            <a:r>
              <a:rPr lang="ru-RU" altLang="ru-RU" sz="1800" dirty="0">
                <a:solidFill>
                  <a:srgbClr val="000000"/>
                </a:solidFill>
              </a:rPr>
              <a:t>примерно в августе 2018-го, когда потребуется замена ФН и </a:t>
            </a:r>
            <a:r>
              <a:rPr lang="ru-RU" altLang="ru-RU" sz="1800" dirty="0" err="1">
                <a:solidFill>
                  <a:srgbClr val="000000"/>
                </a:solidFill>
              </a:rPr>
              <a:t>перепрошивка</a:t>
            </a:r>
            <a:r>
              <a:rPr lang="ru-RU" altLang="ru-RU" sz="1800" dirty="0">
                <a:solidFill>
                  <a:srgbClr val="000000"/>
                </a:solidFill>
              </a:rPr>
              <a:t> кассы, также примите во внимание на срок смены ФФД </a:t>
            </a:r>
            <a:r>
              <a:rPr lang="ru-RU" altLang="ru-RU" sz="1800" dirty="0" smtClean="0">
                <a:solidFill>
                  <a:srgbClr val="000000"/>
                </a:solidFill>
              </a:rPr>
              <a:t>необходимость перехода новую версию</a:t>
            </a:r>
            <a:r>
              <a:rPr lang="ru-RU" altLang="ru-RU" sz="1800" dirty="0">
                <a:solidFill>
                  <a:srgbClr val="000000"/>
                </a:solidFill>
              </a:rPr>
              <a:t>!</a:t>
            </a:r>
          </a:p>
        </p:txBody>
      </p:sp>
      <p:sp>
        <p:nvSpPr>
          <p:cNvPr id="2" name="Прямоугольник 1"/>
          <p:cNvSpPr/>
          <p:nvPr/>
        </p:nvSpPr>
        <p:spPr>
          <a:xfrm>
            <a:off x="467544" y="2204864"/>
            <a:ext cx="6408712" cy="707886"/>
          </a:xfrm>
          <a:prstGeom prst="rect">
            <a:avLst/>
          </a:prstGeom>
        </p:spPr>
        <p:txBody>
          <a:bodyPr wrap="square">
            <a:spAutoFit/>
          </a:bodyPr>
          <a:lstStyle/>
          <a:p>
            <a:r>
              <a:rPr lang="ru-RU" altLang="ru-RU" sz="2000" b="1" dirty="0"/>
              <a:t>При покупке или плановой замене ФН, обновлении ПО </a:t>
            </a:r>
            <a:endParaRPr lang="ru-RU" altLang="ru-RU" sz="2000" b="1" dirty="0" smtClean="0"/>
          </a:p>
          <a:p>
            <a:r>
              <a:rPr lang="ru-RU" altLang="ru-RU" sz="2000" b="1" dirty="0" smtClean="0"/>
              <a:t>и </a:t>
            </a:r>
            <a:r>
              <a:rPr lang="ru-RU" altLang="ru-RU" sz="2000" b="1" dirty="0"/>
              <a:t>покупке или </a:t>
            </a:r>
            <a:r>
              <a:rPr lang="ru-RU" altLang="ru-RU" sz="2000" b="1" dirty="0" err="1"/>
              <a:t>перепрошивке</a:t>
            </a:r>
            <a:r>
              <a:rPr lang="ru-RU" altLang="ru-RU" sz="2000" b="1" dirty="0"/>
              <a:t> ККТ обратите </a:t>
            </a:r>
            <a:r>
              <a:rPr lang="ru-RU" altLang="ru-RU" sz="2000" b="1" dirty="0" smtClean="0"/>
              <a:t>внимание!</a:t>
            </a:r>
            <a:endParaRPr lang="ru-RU" sz="2000" b="1" dirty="0"/>
          </a:p>
        </p:txBody>
      </p:sp>
      <p:sp>
        <p:nvSpPr>
          <p:cNvPr id="3" name="Стрелка вниз 2"/>
          <p:cNvSpPr/>
          <p:nvPr/>
        </p:nvSpPr>
        <p:spPr>
          <a:xfrm>
            <a:off x="7524328" y="2246574"/>
            <a:ext cx="484632" cy="6244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9" name="Прямоугольник 8"/>
          <p:cNvSpPr/>
          <p:nvPr/>
        </p:nvSpPr>
        <p:spPr>
          <a:xfrm>
            <a:off x="0" y="-12340"/>
            <a:ext cx="9144000" cy="171314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2"/>
          <p:cNvSpPr txBox="1">
            <a:spLocks/>
          </p:cNvSpPr>
          <p:nvPr/>
        </p:nvSpPr>
        <p:spPr>
          <a:xfrm>
            <a:off x="0" y="188640"/>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chemeClr val="bg1"/>
                </a:solidFill>
              </a:rPr>
              <a:t>Форматы фискальных данных: </a:t>
            </a:r>
            <a:endParaRPr lang="ru-RU" altLang="ru-RU" sz="3600" b="1" dirty="0" smtClean="0">
              <a:solidFill>
                <a:schemeClr val="bg1"/>
              </a:solidFill>
            </a:endParaRPr>
          </a:p>
          <a:p>
            <a:r>
              <a:rPr lang="ru-RU" altLang="ru-RU" sz="3600" b="1" dirty="0" smtClean="0">
                <a:solidFill>
                  <a:schemeClr val="bg1"/>
                </a:solidFill>
              </a:rPr>
              <a:t>версии</a:t>
            </a:r>
            <a:r>
              <a:rPr lang="ru-RU" altLang="ru-RU" sz="3600" b="1" dirty="0">
                <a:solidFill>
                  <a:schemeClr val="bg1"/>
                </a:solidFill>
              </a:rPr>
              <a:t>, сроки перехода</a:t>
            </a:r>
            <a:endParaRPr lang="ru-RU" altLang="ru-RU" sz="3600" b="1" dirty="0" smtClean="0">
              <a:solidFill>
                <a:schemeClr val="bg1"/>
              </a:solidFill>
            </a:endParaRPr>
          </a:p>
        </p:txBody>
      </p:sp>
    </p:spTree>
    <p:extLst>
      <p:ext uri="{BB962C8B-B14F-4D97-AF65-F5344CB8AC3E}">
        <p14:creationId xmlns:p14="http://schemas.microsoft.com/office/powerpoint/2010/main" val="14304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ppt_w</p:attrName>
                                        </p:attrNameLst>
                                      </p:cBhvr>
                                      <p:tavLst>
                                        <p:tav tm="0" fmla="#ppt_w*sin(2.5*pi*$)">
                                          <p:val>
                                            <p:fltVal val="0"/>
                                          </p:val>
                                        </p:tav>
                                        <p:tav tm="100000">
                                          <p:val>
                                            <p:fltVal val="1"/>
                                          </p:val>
                                        </p:tav>
                                      </p:tavLst>
                                    </p:anim>
                                    <p:anim calcmode="lin" valueType="num">
                                      <p:cBhvr>
                                        <p:cTn id="9" dur="3000" fill="hold"/>
                                        <p:tgtEl>
                                          <p:spTgt spid="3"/>
                                        </p:tgtEl>
                                        <p:attrNameLst>
                                          <p:attrName>ppt_h</p:attrName>
                                        </p:attrNameLst>
                                      </p:cBhvr>
                                      <p:tavLst>
                                        <p:tav tm="0">
                                          <p:val>
                                            <p:strVal val="#ppt_h"/>
                                          </p:val>
                                        </p:tav>
                                        <p:tav tm="100000">
                                          <p:val>
                                            <p:strVal val="#ppt_h"/>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268760"/>
            <a:ext cx="3672408" cy="3672408"/>
          </a:xfrm>
          <a:prstGeom prst="rect">
            <a:avLst/>
          </a:prstGeom>
        </p:spPr>
      </p:pic>
      <p:sp>
        <p:nvSpPr>
          <p:cNvPr id="11" name="Объект 2"/>
          <p:cNvSpPr txBox="1">
            <a:spLocks/>
          </p:cNvSpPr>
          <p:nvPr/>
        </p:nvSpPr>
        <p:spPr>
          <a:xfrm>
            <a:off x="0" y="332656"/>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4000" b="1" dirty="0">
                <a:solidFill>
                  <a:srgbClr val="338D8D"/>
                </a:solidFill>
              </a:rPr>
              <a:t>Поддержка новых ФФД </a:t>
            </a:r>
            <a:endParaRPr lang="ru-RU" altLang="ru-RU" sz="4000" b="1" dirty="0" smtClean="0">
              <a:solidFill>
                <a:srgbClr val="338D8D"/>
              </a:solidFill>
            </a:endParaRPr>
          </a:p>
          <a:p>
            <a:r>
              <a:rPr lang="ru-RU" altLang="ru-RU" sz="4000" b="1" dirty="0" smtClean="0">
                <a:solidFill>
                  <a:srgbClr val="338D8D"/>
                </a:solidFill>
              </a:rPr>
              <a:t>1.05 </a:t>
            </a:r>
            <a:r>
              <a:rPr lang="ru-RU" altLang="ru-RU" sz="4000" b="1" dirty="0">
                <a:solidFill>
                  <a:srgbClr val="338D8D"/>
                </a:solidFill>
              </a:rPr>
              <a:t>и 1.1</a:t>
            </a:r>
            <a:endParaRPr lang="ru-RU" altLang="ru-RU" sz="4000" b="1" dirty="0" smtClean="0">
              <a:solidFill>
                <a:srgbClr val="338D8D"/>
              </a:solidFill>
            </a:endParaRPr>
          </a:p>
        </p:txBody>
      </p:sp>
      <p:sp>
        <p:nvSpPr>
          <p:cNvPr id="5" name="Rectangle 3"/>
          <p:cNvSpPr txBox="1">
            <a:spLocks noChangeArrowheads="1"/>
          </p:cNvSpPr>
          <p:nvPr/>
        </p:nvSpPr>
        <p:spPr>
          <a:xfrm>
            <a:off x="-2268760" y="-459432"/>
            <a:ext cx="5832648" cy="41047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ru-RU" altLang="ru-RU" sz="2000" b="1" dirty="0">
              <a:solidFill>
                <a:schemeClr val="tx1"/>
              </a:solidFill>
            </a:endParaRPr>
          </a:p>
        </p:txBody>
      </p:sp>
      <p:sp>
        <p:nvSpPr>
          <p:cNvPr id="4" name="Rectangle 3"/>
          <p:cNvSpPr txBox="1">
            <a:spLocks noChangeArrowheads="1"/>
          </p:cNvSpPr>
          <p:nvPr/>
        </p:nvSpPr>
        <p:spPr>
          <a:xfrm>
            <a:off x="3347864" y="1988567"/>
            <a:ext cx="5544616" cy="17284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2000" b="1" dirty="0">
                <a:solidFill>
                  <a:srgbClr val="000000"/>
                </a:solidFill>
              </a:rPr>
              <a:t>Поддержка со стороны производителей ККТ</a:t>
            </a:r>
          </a:p>
          <a:p>
            <a:pPr algn="l">
              <a:spcAft>
                <a:spcPct val="50000"/>
              </a:spcAft>
              <a:buClr>
                <a:srgbClr val="CC0000"/>
              </a:buClr>
            </a:pPr>
            <a:r>
              <a:rPr lang="ru-RU" altLang="ru-RU" sz="2000" dirty="0">
                <a:solidFill>
                  <a:srgbClr val="000000"/>
                </a:solidFill>
              </a:rPr>
              <a:t>Сейчас из 92 моделей </a:t>
            </a:r>
            <a:r>
              <a:rPr lang="ru-RU" altLang="ru-RU" sz="2000" dirty="0" smtClean="0">
                <a:solidFill>
                  <a:srgbClr val="000000"/>
                </a:solidFill>
              </a:rPr>
              <a:t>ККТ, размещенных                       в </a:t>
            </a:r>
            <a:r>
              <a:rPr lang="ru-RU" altLang="ru-RU" sz="2000" dirty="0">
                <a:solidFill>
                  <a:srgbClr val="000000"/>
                </a:solidFill>
              </a:rPr>
              <a:t>реестре </a:t>
            </a:r>
            <a:r>
              <a:rPr lang="ru-RU" altLang="ru-RU" sz="2000" dirty="0" smtClean="0">
                <a:solidFill>
                  <a:srgbClr val="000000"/>
                </a:solidFill>
              </a:rPr>
              <a:t>на </a:t>
            </a:r>
            <a:r>
              <a:rPr lang="ru-RU" altLang="ru-RU" sz="2000" dirty="0">
                <a:solidFill>
                  <a:srgbClr val="000000"/>
                </a:solidFill>
              </a:rPr>
              <a:t>сайте </a:t>
            </a:r>
            <a:r>
              <a:rPr lang="ru-RU" altLang="ru-RU" sz="2000" dirty="0" smtClean="0">
                <a:solidFill>
                  <a:srgbClr val="000000"/>
                </a:solidFill>
              </a:rPr>
              <a:t>ФНС, уже более 50 моделей поддерживают </a:t>
            </a:r>
            <a:r>
              <a:rPr lang="ru-RU" altLang="ru-RU" sz="2000" dirty="0">
                <a:solidFill>
                  <a:srgbClr val="000000"/>
                </a:solidFill>
              </a:rPr>
              <a:t>ФФД </a:t>
            </a:r>
            <a:r>
              <a:rPr lang="ru-RU" altLang="ru-RU" sz="2000" dirty="0" smtClean="0">
                <a:solidFill>
                  <a:srgbClr val="000000"/>
                </a:solidFill>
              </a:rPr>
              <a:t>1.05.</a:t>
            </a:r>
            <a:endParaRPr lang="ru-RU" altLang="ru-RU" sz="2000" dirty="0">
              <a:solidFill>
                <a:srgbClr val="000000"/>
              </a:solidFill>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952" y="3933056"/>
            <a:ext cx="3729432" cy="2520280"/>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Tree>
    <p:extLst>
      <p:ext uri="{BB962C8B-B14F-4D97-AF65-F5344CB8AC3E}">
        <p14:creationId xmlns:p14="http://schemas.microsoft.com/office/powerpoint/2010/main" val="24335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4780" y="1421882"/>
            <a:ext cx="2849562" cy="27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25909"/>
            <a:ext cx="2268736" cy="22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9"/>
          <p:cNvSpPr txBox="1">
            <a:spLocks noChangeArrowheads="1"/>
          </p:cNvSpPr>
          <p:nvPr/>
        </p:nvSpPr>
        <p:spPr bwMode="auto">
          <a:xfrm>
            <a:off x="792212" y="4305290"/>
            <a:ext cx="1728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cs typeface="Arial" pitchFamily="34" charset="0"/>
                <a:sym typeface="Calibri" pitchFamily="34" charset="0"/>
              </a:defRPr>
            </a:lvl1pPr>
            <a:lvl2pPr marL="742950" indent="-285750" eaLnBrk="0" hangingPunct="0">
              <a:defRPr>
                <a:solidFill>
                  <a:srgbClr val="000000"/>
                </a:solidFill>
                <a:latin typeface="Calibri" pitchFamily="34" charset="0"/>
                <a:cs typeface="Arial" pitchFamily="34" charset="0"/>
                <a:sym typeface="Calibri" pitchFamily="34" charset="0"/>
              </a:defRPr>
            </a:lvl2pPr>
            <a:lvl3pPr marL="1143000" indent="-228600" eaLnBrk="0" hangingPunct="0">
              <a:defRPr>
                <a:solidFill>
                  <a:srgbClr val="000000"/>
                </a:solidFill>
                <a:latin typeface="Calibri" pitchFamily="34" charset="0"/>
                <a:cs typeface="Arial" pitchFamily="34" charset="0"/>
                <a:sym typeface="Calibri" pitchFamily="34" charset="0"/>
              </a:defRPr>
            </a:lvl3pPr>
            <a:lvl4pPr marL="1600200" indent="-228600" eaLnBrk="0" hangingPunct="0">
              <a:defRPr>
                <a:solidFill>
                  <a:srgbClr val="000000"/>
                </a:solidFill>
                <a:latin typeface="Calibri" pitchFamily="34" charset="0"/>
                <a:cs typeface="Arial" pitchFamily="34" charset="0"/>
                <a:sym typeface="Calibri" pitchFamily="34" charset="0"/>
              </a:defRPr>
            </a:lvl4pPr>
            <a:lvl5pPr marL="2057400" indent="-228600" eaLnBrk="0" hangingPunct="0">
              <a:defRPr>
                <a:solidFill>
                  <a:srgbClr val="000000"/>
                </a:solidFill>
                <a:latin typeface="Calibri" pitchFamily="34" charset="0"/>
                <a:cs typeface="Arial"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9pPr>
          </a:lstStyle>
          <a:p>
            <a:pPr algn="ctr" eaLnBrk="1"/>
            <a:r>
              <a:rPr lang="en-US" altLang="ru-RU" sz="2000" b="1" dirty="0" smtClean="0"/>
              <a:t>CMS </a:t>
            </a:r>
            <a:r>
              <a:rPr lang="ru-RU" altLang="ru-RU" sz="2000" b="1" dirty="0" smtClean="0"/>
              <a:t>или </a:t>
            </a:r>
            <a:r>
              <a:rPr lang="ru-RU" altLang="ru-RU" sz="2000" b="1" dirty="0"/>
              <a:t>к</a:t>
            </a:r>
            <a:r>
              <a:rPr lang="ru-RU" altLang="ru-RU" sz="2000" b="1" dirty="0" smtClean="0"/>
              <a:t>ассовое </a:t>
            </a:r>
            <a:r>
              <a:rPr lang="ru-RU" altLang="ru-RU" sz="2000" b="1" dirty="0"/>
              <a:t>ПО</a:t>
            </a:r>
            <a:endParaRPr lang="en-US" altLang="ru-RU" sz="2000" b="1" dirty="0"/>
          </a:p>
        </p:txBody>
      </p:sp>
      <p:sp>
        <p:nvSpPr>
          <p:cNvPr id="27654" name="TextBox 10"/>
          <p:cNvSpPr txBox="1">
            <a:spLocks noChangeArrowheads="1"/>
          </p:cNvSpPr>
          <p:nvPr/>
        </p:nvSpPr>
        <p:spPr bwMode="auto">
          <a:xfrm>
            <a:off x="3708003" y="4325034"/>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cs typeface="Arial" pitchFamily="34" charset="0"/>
                <a:sym typeface="Calibri" pitchFamily="34" charset="0"/>
              </a:defRPr>
            </a:lvl1pPr>
            <a:lvl2pPr marL="742950" indent="-285750" eaLnBrk="0" hangingPunct="0">
              <a:defRPr>
                <a:solidFill>
                  <a:srgbClr val="000000"/>
                </a:solidFill>
                <a:latin typeface="Calibri" pitchFamily="34" charset="0"/>
                <a:cs typeface="Arial" pitchFamily="34" charset="0"/>
                <a:sym typeface="Calibri" pitchFamily="34" charset="0"/>
              </a:defRPr>
            </a:lvl2pPr>
            <a:lvl3pPr marL="1143000" indent="-228600" eaLnBrk="0" hangingPunct="0">
              <a:defRPr>
                <a:solidFill>
                  <a:srgbClr val="000000"/>
                </a:solidFill>
                <a:latin typeface="Calibri" pitchFamily="34" charset="0"/>
                <a:cs typeface="Arial" pitchFamily="34" charset="0"/>
                <a:sym typeface="Calibri" pitchFamily="34" charset="0"/>
              </a:defRPr>
            </a:lvl3pPr>
            <a:lvl4pPr marL="1600200" indent="-228600" eaLnBrk="0" hangingPunct="0">
              <a:defRPr>
                <a:solidFill>
                  <a:srgbClr val="000000"/>
                </a:solidFill>
                <a:latin typeface="Calibri" pitchFamily="34" charset="0"/>
                <a:cs typeface="Arial" pitchFamily="34" charset="0"/>
                <a:sym typeface="Calibri" pitchFamily="34" charset="0"/>
              </a:defRPr>
            </a:lvl4pPr>
            <a:lvl5pPr marL="2057400" indent="-228600" eaLnBrk="0" hangingPunct="0">
              <a:defRPr>
                <a:solidFill>
                  <a:srgbClr val="000000"/>
                </a:solidFill>
                <a:latin typeface="Calibri" pitchFamily="34" charset="0"/>
                <a:cs typeface="Arial"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9pPr>
          </a:lstStyle>
          <a:p>
            <a:pPr algn="ctr" eaLnBrk="1"/>
            <a:r>
              <a:rPr lang="ru-RU" altLang="ru-RU" sz="2000" b="1" dirty="0"/>
              <a:t>Онлайн-касса</a:t>
            </a:r>
            <a:endParaRPr lang="en-US" altLang="ru-RU" sz="2000" b="1" dirty="0"/>
          </a:p>
        </p:txBody>
      </p:sp>
      <p:sp>
        <p:nvSpPr>
          <p:cNvPr id="27655" name="TextBox 11"/>
          <p:cNvSpPr txBox="1">
            <a:spLocks noChangeArrowheads="1"/>
          </p:cNvSpPr>
          <p:nvPr/>
        </p:nvSpPr>
        <p:spPr bwMode="auto">
          <a:xfrm>
            <a:off x="6465167" y="4294707"/>
            <a:ext cx="1728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cs typeface="Arial" pitchFamily="34" charset="0"/>
                <a:sym typeface="Calibri" pitchFamily="34" charset="0"/>
              </a:defRPr>
            </a:lvl1pPr>
            <a:lvl2pPr marL="742950" indent="-285750" eaLnBrk="0" hangingPunct="0">
              <a:defRPr>
                <a:solidFill>
                  <a:srgbClr val="000000"/>
                </a:solidFill>
                <a:latin typeface="Calibri" pitchFamily="34" charset="0"/>
                <a:cs typeface="Arial" pitchFamily="34" charset="0"/>
                <a:sym typeface="Calibri" pitchFamily="34" charset="0"/>
              </a:defRPr>
            </a:lvl2pPr>
            <a:lvl3pPr marL="1143000" indent="-228600" eaLnBrk="0" hangingPunct="0">
              <a:defRPr>
                <a:solidFill>
                  <a:srgbClr val="000000"/>
                </a:solidFill>
                <a:latin typeface="Calibri" pitchFamily="34" charset="0"/>
                <a:cs typeface="Arial" pitchFamily="34" charset="0"/>
                <a:sym typeface="Calibri" pitchFamily="34" charset="0"/>
              </a:defRPr>
            </a:lvl3pPr>
            <a:lvl4pPr marL="1600200" indent="-228600" eaLnBrk="0" hangingPunct="0">
              <a:defRPr>
                <a:solidFill>
                  <a:srgbClr val="000000"/>
                </a:solidFill>
                <a:latin typeface="Calibri" pitchFamily="34" charset="0"/>
                <a:cs typeface="Arial" pitchFamily="34" charset="0"/>
                <a:sym typeface="Calibri" pitchFamily="34" charset="0"/>
              </a:defRPr>
            </a:lvl4pPr>
            <a:lvl5pPr marL="2057400" indent="-228600" eaLnBrk="0" hangingPunct="0">
              <a:defRPr>
                <a:solidFill>
                  <a:srgbClr val="000000"/>
                </a:solidFill>
                <a:latin typeface="Calibri" pitchFamily="34" charset="0"/>
                <a:cs typeface="Arial"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Arial" pitchFamily="34" charset="0"/>
                <a:sym typeface="Calibri" pitchFamily="34" charset="0"/>
              </a:defRPr>
            </a:lvl9pPr>
          </a:lstStyle>
          <a:p>
            <a:pPr algn="ctr" eaLnBrk="1"/>
            <a:r>
              <a:rPr lang="ru-RU" altLang="ru-RU" sz="2000" b="1" dirty="0"/>
              <a:t>ОФД</a:t>
            </a:r>
            <a:endParaRPr lang="en-US" altLang="ru-RU" sz="2000" b="1" dirty="0"/>
          </a:p>
        </p:txBody>
      </p:sp>
      <p:pic>
        <p:nvPicPr>
          <p:cNvPr id="27656"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078" y="1710189"/>
            <a:ext cx="2305050" cy="225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12" name="Объект 2"/>
          <p:cNvSpPr txBox="1">
            <a:spLocks/>
          </p:cNvSpPr>
          <p:nvPr/>
        </p:nvSpPr>
        <p:spPr>
          <a:xfrm>
            <a:off x="0" y="404664"/>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4000" b="1" dirty="0" smtClean="0">
                <a:solidFill>
                  <a:srgbClr val="338D8D"/>
                </a:solidFill>
              </a:rPr>
              <a:t>Что понадобится?</a:t>
            </a:r>
          </a:p>
        </p:txBody>
      </p:sp>
      <p:sp>
        <p:nvSpPr>
          <p:cNvPr id="13" name="Прямоугольник 12"/>
          <p:cNvSpPr/>
          <p:nvPr/>
        </p:nvSpPr>
        <p:spPr>
          <a:xfrm>
            <a:off x="3379866" y="5301208"/>
            <a:ext cx="5764133" cy="1556792"/>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04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12340"/>
            <a:ext cx="9144000" cy="1713148"/>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p:cNvSpPr txBox="1">
            <a:spLocks/>
          </p:cNvSpPr>
          <p:nvPr/>
        </p:nvSpPr>
        <p:spPr>
          <a:xfrm>
            <a:off x="0" y="476672"/>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chemeClr val="bg1"/>
                </a:solidFill>
              </a:rPr>
              <a:t>Фискальный регистратор (ФР)</a:t>
            </a:r>
            <a:endParaRPr lang="ru-RU" altLang="ru-RU" sz="3600" b="1" dirty="0" smtClean="0">
              <a:solidFill>
                <a:schemeClr val="bg1"/>
              </a:solidFill>
            </a:endParaRPr>
          </a:p>
        </p:txBody>
      </p:sp>
      <p:sp>
        <p:nvSpPr>
          <p:cNvPr id="5" name="Rectangle 3"/>
          <p:cNvSpPr txBox="1">
            <a:spLocks noChangeArrowheads="1"/>
          </p:cNvSpPr>
          <p:nvPr/>
        </p:nvSpPr>
        <p:spPr>
          <a:xfrm>
            <a:off x="-2268760" y="-459432"/>
            <a:ext cx="5832648" cy="41047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ru-RU" altLang="ru-RU" sz="2000" b="1" dirty="0">
              <a:solidFill>
                <a:schemeClr val="tx1"/>
              </a:solidFill>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8" name="Rectangle 3"/>
          <p:cNvSpPr txBox="1">
            <a:spLocks noChangeArrowheads="1"/>
          </p:cNvSpPr>
          <p:nvPr/>
        </p:nvSpPr>
        <p:spPr>
          <a:xfrm>
            <a:off x="3203848" y="1916559"/>
            <a:ext cx="5616624"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dirty="0">
                <a:solidFill>
                  <a:srgbClr val="000000"/>
                </a:solidFill>
              </a:rPr>
              <a:t>Это принтер, который не только печатает чеки, но и записывает данные о продажах. </a:t>
            </a:r>
          </a:p>
          <a:p>
            <a:pPr algn="l">
              <a:spcAft>
                <a:spcPct val="50000"/>
              </a:spcAft>
              <a:buClr>
                <a:srgbClr val="CC0000"/>
              </a:buClr>
            </a:pPr>
            <a:r>
              <a:rPr lang="ru-RU" altLang="ru-RU" sz="1800" dirty="0">
                <a:solidFill>
                  <a:srgbClr val="000000"/>
                </a:solidFill>
              </a:rPr>
              <a:t>Используется с персональным компьютером, ноутбуком или </a:t>
            </a:r>
            <a:r>
              <a:rPr lang="ru-RU" altLang="ru-RU" sz="1800" dirty="0" smtClean="0">
                <a:solidFill>
                  <a:srgbClr val="000000"/>
                </a:solidFill>
              </a:rPr>
              <a:t>планшетом.</a:t>
            </a:r>
            <a:endParaRPr lang="ru-RU" altLang="ru-RU" sz="1800" dirty="0">
              <a:solidFill>
                <a:srgbClr val="000000"/>
              </a:solidFill>
            </a:endParaRPr>
          </a:p>
          <a:p>
            <a:pPr algn="l">
              <a:spcAft>
                <a:spcPct val="50000"/>
              </a:spcAft>
              <a:buClr>
                <a:srgbClr val="CC0000"/>
              </a:buClr>
            </a:pPr>
            <a:r>
              <a:rPr lang="ru-RU" altLang="ru-RU" sz="1800" dirty="0">
                <a:solidFill>
                  <a:srgbClr val="000000"/>
                </a:solidFill>
              </a:rPr>
              <a:t>Есть модели как с высокой пропускной способностью, </a:t>
            </a:r>
            <a:r>
              <a:rPr lang="en-US" altLang="ru-RU" sz="1800" dirty="0">
                <a:solidFill>
                  <a:srgbClr val="000000"/>
                </a:solidFill>
              </a:rPr>
              <a:t>                    </a:t>
            </a:r>
            <a:r>
              <a:rPr lang="ru-RU" altLang="ru-RU" sz="1800" dirty="0">
                <a:solidFill>
                  <a:srgbClr val="000000"/>
                </a:solidFill>
              </a:rPr>
              <a:t>так и с низкой / средней</a:t>
            </a:r>
            <a:r>
              <a:rPr lang="en-US" altLang="ru-RU" sz="1800" dirty="0">
                <a:solidFill>
                  <a:srgbClr val="000000"/>
                </a:solidFill>
              </a:rPr>
              <a:t> – </a:t>
            </a:r>
            <a:r>
              <a:rPr lang="ru-RU" altLang="ru-RU" sz="1800" dirty="0">
                <a:solidFill>
                  <a:srgbClr val="000000"/>
                </a:solidFill>
              </a:rPr>
              <a:t>модель ФР подбирается в зависимости от задач и </a:t>
            </a:r>
            <a:r>
              <a:rPr lang="ru-RU" altLang="ru-RU" sz="1800" dirty="0" smtClean="0">
                <a:solidFill>
                  <a:srgbClr val="000000"/>
                </a:solidFill>
              </a:rPr>
              <a:t>нагрузки.</a:t>
            </a:r>
          </a:p>
          <a:p>
            <a:pPr algn="l">
              <a:spcAft>
                <a:spcPct val="50000"/>
              </a:spcAft>
              <a:buClr>
                <a:srgbClr val="CC0000"/>
              </a:buClr>
            </a:pPr>
            <a:r>
              <a:rPr lang="ru-RU" altLang="ru-RU" sz="1800" b="1" dirty="0">
                <a:solidFill>
                  <a:srgbClr val="000000"/>
                </a:solidFill>
              </a:rPr>
              <a:t>Работой ФР управляет кассовая программа, например</a:t>
            </a:r>
            <a:br>
              <a:rPr lang="ru-RU" altLang="ru-RU" sz="1800" b="1" dirty="0">
                <a:solidFill>
                  <a:srgbClr val="000000"/>
                </a:solidFill>
              </a:rPr>
            </a:br>
            <a:r>
              <a:rPr lang="ru-RU" altLang="ru-RU" sz="1800" b="1" dirty="0">
                <a:solidFill>
                  <a:srgbClr val="000000"/>
                </a:solidFill>
              </a:rPr>
              <a:t>«1С:Управление нашей фирмой</a:t>
            </a:r>
            <a:r>
              <a:rPr lang="ru-RU" altLang="ru-RU" sz="1800" b="1" dirty="0" smtClean="0">
                <a:solidFill>
                  <a:srgbClr val="000000"/>
                </a:solidFill>
              </a:rPr>
              <a:t>»,</a:t>
            </a:r>
            <a:br>
              <a:rPr lang="ru-RU" altLang="ru-RU" sz="1800" b="1" dirty="0" smtClean="0">
                <a:solidFill>
                  <a:srgbClr val="000000"/>
                </a:solidFill>
              </a:rPr>
            </a:br>
            <a:r>
              <a:rPr lang="ru-RU" altLang="ru-RU" sz="1800" b="1" dirty="0">
                <a:solidFill>
                  <a:srgbClr val="000000"/>
                </a:solidFill>
              </a:rPr>
              <a:t>«1С:Управление торговлей</a:t>
            </a:r>
            <a:r>
              <a:rPr lang="ru-RU" altLang="ru-RU" sz="1800" b="1" dirty="0" smtClean="0">
                <a:solidFill>
                  <a:srgbClr val="000000"/>
                </a:solidFill>
              </a:rPr>
              <a:t>»,</a:t>
            </a:r>
            <a:br>
              <a:rPr lang="ru-RU" altLang="ru-RU" sz="1800" b="1" dirty="0" smtClean="0">
                <a:solidFill>
                  <a:srgbClr val="000000"/>
                </a:solidFill>
              </a:rPr>
            </a:br>
            <a:r>
              <a:rPr lang="ru-RU" altLang="ru-RU" sz="1800" b="1" dirty="0">
                <a:solidFill>
                  <a:srgbClr val="000000"/>
                </a:solidFill>
              </a:rPr>
              <a:t>«1С:Розница</a:t>
            </a:r>
            <a:r>
              <a:rPr lang="ru-RU" altLang="ru-RU" sz="1800" b="1" dirty="0" smtClean="0">
                <a:solidFill>
                  <a:srgbClr val="000000"/>
                </a:solidFill>
              </a:rPr>
              <a:t>»,</a:t>
            </a:r>
            <a:br>
              <a:rPr lang="ru-RU" altLang="ru-RU" sz="1800" b="1" dirty="0" smtClean="0">
                <a:solidFill>
                  <a:srgbClr val="000000"/>
                </a:solidFill>
              </a:rPr>
            </a:br>
            <a:r>
              <a:rPr lang="ru-RU" altLang="ru-RU" sz="1800" b="1" dirty="0" smtClean="0">
                <a:solidFill>
                  <a:srgbClr val="000000"/>
                </a:solidFill>
              </a:rPr>
              <a:t>«1С:Бухгалтерия».</a:t>
            </a:r>
            <a:endParaRPr lang="ru-RU" altLang="ru-RU" sz="1800" b="1" u="sng" dirty="0">
              <a:solidFill>
                <a:srgbClr val="000000"/>
              </a:solidFill>
            </a:endParaRPr>
          </a:p>
        </p:txBody>
      </p:sp>
      <p:pic>
        <p:nvPicPr>
          <p:cNvPr id="9" name="Picture 2" descr="kupeu"/>
          <p:cNvPicPr>
            <a:picLocks noChangeAspect="1" noChangeArrowheads="1"/>
          </p:cNvPicPr>
          <p:nvPr/>
        </p:nvPicPr>
        <p:blipFill rotWithShape="1">
          <a:blip r:embed="rId4">
            <a:extLst>
              <a:ext uri="{28A0092B-C50C-407E-A947-70E740481C1C}">
                <a14:useLocalDpi xmlns:a14="http://schemas.microsoft.com/office/drawing/2010/main" val="0"/>
              </a:ext>
            </a:extLst>
          </a:blip>
          <a:srcRect l="10431" r="9773"/>
          <a:stretch/>
        </p:blipFill>
        <p:spPr bwMode="auto">
          <a:xfrm>
            <a:off x="395536" y="1988840"/>
            <a:ext cx="235617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591468" y="4149080"/>
            <a:ext cx="1983973" cy="923330"/>
          </a:xfrm>
          <a:prstGeom prst="rect">
            <a:avLst/>
          </a:prstGeom>
        </p:spPr>
        <p:txBody>
          <a:bodyPr wrap="square">
            <a:spAutoFit/>
          </a:bodyPr>
          <a:lstStyle/>
          <a:p>
            <a:pPr marL="363538" indent="-363538">
              <a:spcAft>
                <a:spcPct val="50000"/>
              </a:spcAft>
              <a:buClr>
                <a:srgbClr val="CC0000"/>
              </a:buClr>
            </a:pPr>
            <a:r>
              <a:rPr lang="ru-RU" altLang="ru-RU" dirty="0">
                <a:solidFill>
                  <a:srgbClr val="000000"/>
                </a:solidFill>
              </a:rPr>
              <a:t>Пример моделей: Атол-30Ф, Атол-55Ф </a:t>
            </a:r>
          </a:p>
        </p:txBody>
      </p:sp>
    </p:spTree>
    <p:extLst>
      <p:ext uri="{BB962C8B-B14F-4D97-AF65-F5344CB8AC3E}">
        <p14:creationId xmlns:p14="http://schemas.microsoft.com/office/powerpoint/2010/main" val="24389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2340"/>
            <a:ext cx="9144000" cy="1713148"/>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Content Placeholder 2"/>
          <p:cNvSpPr>
            <a:spLocks noGrp="1"/>
          </p:cNvSpPr>
          <p:nvPr>
            <p:ph idx="1"/>
          </p:nvPr>
        </p:nvSpPr>
        <p:spPr>
          <a:xfrm>
            <a:off x="2771800" y="1988840"/>
            <a:ext cx="6048672" cy="4036484"/>
          </a:xfrm>
        </p:spPr>
        <p:txBody>
          <a:bodyPr>
            <a:noAutofit/>
          </a:bodyPr>
          <a:lstStyle/>
          <a:p>
            <a:pPr marL="0" indent="0" eaLnBrk="1">
              <a:buNone/>
              <a:defRPr/>
            </a:pPr>
            <a:r>
              <a:rPr lang="ru-RU" sz="1800" b="1" dirty="0" smtClean="0">
                <a:sym typeface="Calibri" charset="0"/>
              </a:rPr>
              <a:t>Сложности начинаются при приеме онлайн платежей.</a:t>
            </a:r>
          </a:p>
          <a:p>
            <a:pPr>
              <a:buFont typeface="Arial" charset="0"/>
              <a:buChar char="•"/>
              <a:defRPr/>
            </a:pPr>
            <a:r>
              <a:rPr lang="ru-RU" sz="1800" b="1" dirty="0">
                <a:sym typeface="Calibri" charset="0"/>
              </a:rPr>
              <a:t>Вариант 3: </a:t>
            </a:r>
            <a:r>
              <a:rPr lang="ru-RU" sz="1800" dirty="0">
                <a:sym typeface="Calibri" charset="0"/>
              </a:rPr>
              <a:t>отключить онлайн-платежи и переложить обязанность использования ККТ на платежных агентов</a:t>
            </a:r>
          </a:p>
          <a:p>
            <a:pPr lvl="1">
              <a:buFont typeface="Arial" charset="0"/>
              <a:buChar char="•"/>
              <a:defRPr/>
            </a:pPr>
            <a:r>
              <a:rPr lang="ru-RU" sz="1800" dirty="0">
                <a:sym typeface="Calibri" charset="0"/>
              </a:rPr>
              <a:t>Курьерские службы</a:t>
            </a:r>
          </a:p>
          <a:p>
            <a:pPr lvl="1">
              <a:buFont typeface="Arial" charset="0"/>
              <a:buChar char="•"/>
              <a:defRPr/>
            </a:pPr>
            <a:r>
              <a:rPr lang="ru-RU" sz="1800" dirty="0">
                <a:sym typeface="Calibri" charset="0"/>
              </a:rPr>
              <a:t>Пункты выдачи заказов</a:t>
            </a:r>
          </a:p>
          <a:p>
            <a:pPr>
              <a:buFont typeface="Arial" charset="0"/>
              <a:buChar char="•"/>
              <a:defRPr/>
            </a:pPr>
            <a:r>
              <a:rPr lang="ru-RU" sz="1800" b="1" dirty="0">
                <a:sym typeface="Calibri" charset="0"/>
              </a:rPr>
              <a:t>Вариант 2: </a:t>
            </a:r>
            <a:r>
              <a:rPr lang="ru-RU" sz="1800" dirty="0">
                <a:sym typeface="Calibri" charset="0"/>
              </a:rPr>
              <a:t>подключить к </a:t>
            </a:r>
            <a:r>
              <a:rPr lang="en-US" sz="1800" dirty="0">
                <a:sym typeface="Calibri" charset="0"/>
              </a:rPr>
              <a:t>CMS </a:t>
            </a:r>
            <a:r>
              <a:rPr lang="ru-RU" sz="1800" dirty="0">
                <a:sym typeface="Calibri" charset="0"/>
              </a:rPr>
              <a:t>специальную интернет-кассу </a:t>
            </a:r>
            <a:endParaRPr lang="en-US" sz="1800" dirty="0">
              <a:sym typeface="Calibri" charset="0"/>
            </a:endParaRPr>
          </a:p>
          <a:p>
            <a:pPr>
              <a:buFont typeface="Arial" charset="0"/>
              <a:buChar char="•"/>
              <a:defRPr/>
            </a:pPr>
            <a:r>
              <a:rPr lang="ru-RU" sz="1800" b="1" dirty="0">
                <a:sym typeface="Calibri" charset="0"/>
              </a:rPr>
              <a:t>Доступные решения</a:t>
            </a:r>
            <a:endParaRPr lang="en-US" sz="1800" b="1" dirty="0">
              <a:sym typeface="Calibri" charset="0"/>
            </a:endParaRPr>
          </a:p>
          <a:p>
            <a:pPr lvl="1">
              <a:buFont typeface="Arial" charset="0"/>
              <a:buChar char="•"/>
              <a:defRPr/>
            </a:pPr>
            <a:r>
              <a:rPr lang="ru-RU" sz="1800" dirty="0">
                <a:sym typeface="Calibri" charset="0"/>
              </a:rPr>
              <a:t>АТОЛ 42Ф</a:t>
            </a:r>
            <a:r>
              <a:rPr lang="en-US" sz="1800" dirty="0">
                <a:sym typeface="Calibri" charset="0"/>
              </a:rPr>
              <a:t>C</a:t>
            </a:r>
            <a:endParaRPr lang="ru-RU" sz="1800" dirty="0">
              <a:sym typeface="Calibri" charset="0"/>
            </a:endParaRPr>
          </a:p>
          <a:p>
            <a:pPr lvl="1">
              <a:buFont typeface="Arial" charset="0"/>
              <a:buChar char="•"/>
              <a:defRPr/>
            </a:pPr>
            <a:r>
              <a:rPr lang="ru-RU" sz="1800" dirty="0">
                <a:sym typeface="Calibri" charset="0"/>
              </a:rPr>
              <a:t>АТОЛ Онлайн (касса как услуга)</a:t>
            </a:r>
          </a:p>
          <a:p>
            <a:pPr eaLnBrk="1">
              <a:buFont typeface="Arial" charset="0"/>
              <a:buChar char="•"/>
              <a:defRPr/>
            </a:pPr>
            <a:r>
              <a:rPr lang="ru-RU" sz="1800" b="1" dirty="0" smtClean="0">
                <a:sym typeface="Calibri" charset="0"/>
              </a:rPr>
              <a:t>Вариант 1: </a:t>
            </a:r>
            <a:r>
              <a:rPr lang="ru-RU" sz="1800" dirty="0" smtClean="0">
                <a:sym typeface="Calibri" charset="0"/>
              </a:rPr>
              <a:t>использовать для отправки чеков обычную кассу (в автоматическом или ручном режиме)</a:t>
            </a:r>
            <a:endParaRPr lang="ru-RU" sz="1800" dirty="0">
              <a:sym typeface="Calibri" charset="0"/>
            </a:endParaRPr>
          </a:p>
          <a:p>
            <a:pPr lvl="1" eaLnBrk="1">
              <a:buFont typeface="Arial" charset="0"/>
              <a:buChar char="•"/>
              <a:defRPr/>
            </a:pPr>
            <a:r>
              <a:rPr lang="ru-RU" sz="1800" dirty="0" smtClean="0">
                <a:sym typeface="Calibri" charset="0"/>
              </a:rPr>
              <a:t>1С-Битрикс</a:t>
            </a:r>
          </a:p>
          <a:p>
            <a:pPr lvl="1" eaLnBrk="1">
              <a:buFont typeface="Arial" charset="0"/>
              <a:buChar char="•"/>
              <a:defRPr/>
            </a:pPr>
            <a:r>
              <a:rPr lang="ru-RU" sz="1800" dirty="0" smtClean="0">
                <a:sym typeface="Calibri" charset="0"/>
              </a:rPr>
              <a:t>Программы 1С</a:t>
            </a:r>
            <a:endParaRPr lang="en-US" sz="1800" dirty="0" smtClean="0">
              <a:sym typeface="Calibri" charset="0"/>
            </a:endParaRPr>
          </a:p>
        </p:txBody>
      </p:sp>
      <p:pic>
        <p:nvPicPr>
          <p:cNvPr id="4" name="Picture 3"/>
          <p:cNvPicPr>
            <a:picLocks noChangeAspect="1"/>
          </p:cNvPicPr>
          <p:nvPr/>
        </p:nvPicPr>
        <p:blipFill rotWithShape="1">
          <a:blip r:embed="rId3"/>
          <a:srcRect l="10550" t="6096" r="7033" b="4683"/>
          <a:stretch/>
        </p:blipFill>
        <p:spPr>
          <a:xfrm>
            <a:off x="323528" y="2156444"/>
            <a:ext cx="2409825" cy="2352676"/>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8" name="Объект 2"/>
          <p:cNvSpPr txBox="1">
            <a:spLocks/>
          </p:cNvSpPr>
          <p:nvPr/>
        </p:nvSpPr>
        <p:spPr>
          <a:xfrm>
            <a:off x="0" y="476672"/>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Как работать интернет-магазину?</a:t>
            </a:r>
          </a:p>
        </p:txBody>
      </p:sp>
    </p:spTree>
    <p:extLst>
      <p:ext uri="{BB962C8B-B14F-4D97-AF65-F5344CB8AC3E}">
        <p14:creationId xmlns:p14="http://schemas.microsoft.com/office/powerpoint/2010/main" val="87342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7" name="Прямоугольник 6"/>
          <p:cNvSpPr/>
          <p:nvPr/>
        </p:nvSpPr>
        <p:spPr>
          <a:xfrm>
            <a:off x="0" y="-12340"/>
            <a:ext cx="9144000" cy="1713148"/>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Комплект для автоматизации </a:t>
            </a:r>
          </a:p>
          <a:p>
            <a:r>
              <a:rPr lang="ru-RU" altLang="ru-RU" sz="3600" b="1" dirty="0" smtClean="0">
                <a:solidFill>
                  <a:schemeClr val="bg1"/>
                </a:solidFill>
              </a:rPr>
              <a:t>интернет-магазина</a:t>
            </a:r>
          </a:p>
        </p:txBody>
      </p:sp>
      <p:sp>
        <p:nvSpPr>
          <p:cNvPr id="9" name="Rectangle 3"/>
          <p:cNvSpPr txBox="1">
            <a:spLocks noChangeArrowheads="1"/>
          </p:cNvSpPr>
          <p:nvPr/>
        </p:nvSpPr>
        <p:spPr>
          <a:xfrm>
            <a:off x="3131840" y="2636639"/>
            <a:ext cx="5760640" cy="38166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61950" indent="-180975" algn="l">
              <a:spcAft>
                <a:spcPct val="50000"/>
              </a:spcAft>
              <a:buClr>
                <a:srgbClr val="CC0000"/>
              </a:buClr>
            </a:pPr>
            <a:r>
              <a:rPr lang="ru-RU" altLang="ru-RU" sz="1800" b="1" dirty="0" smtClean="0">
                <a:solidFill>
                  <a:schemeClr val="tx1"/>
                </a:solidFill>
              </a:rPr>
              <a:t>Возможности</a:t>
            </a:r>
            <a:r>
              <a:rPr lang="ru-RU" altLang="ru-RU" sz="1800" dirty="0" smtClean="0">
                <a:solidFill>
                  <a:schemeClr val="tx1"/>
                </a:solidFill>
              </a:rPr>
              <a:t>: </a:t>
            </a:r>
          </a:p>
          <a:p>
            <a:pPr marL="466725" indent="-285750" algn="l">
              <a:lnSpc>
                <a:spcPct val="100000"/>
              </a:lnSpc>
              <a:spcBef>
                <a:spcPct val="10000"/>
              </a:spcBef>
              <a:spcAft>
                <a:spcPct val="10000"/>
              </a:spcAft>
              <a:buClr>
                <a:srgbClr val="CC0000"/>
              </a:buClr>
              <a:buFont typeface="Wingdings" pitchFamily="2" charset="2"/>
              <a:buChar char="§"/>
            </a:pPr>
            <a:r>
              <a:rPr lang="ru-RU" altLang="ru-RU" sz="1800" dirty="0">
                <a:solidFill>
                  <a:srgbClr val="000000"/>
                </a:solidFill>
              </a:rPr>
              <a:t>возможность управлять товарным составом и ценами;</a:t>
            </a:r>
          </a:p>
          <a:p>
            <a:pPr marL="466725" indent="-285750" algn="l">
              <a:lnSpc>
                <a:spcPct val="100000"/>
              </a:lnSpc>
              <a:spcBef>
                <a:spcPct val="10000"/>
              </a:spcBef>
              <a:spcAft>
                <a:spcPct val="10000"/>
              </a:spcAft>
              <a:buClr>
                <a:srgbClr val="CC0000"/>
              </a:buClr>
              <a:buFont typeface="Wingdings" pitchFamily="2" charset="2"/>
              <a:buChar char="§"/>
            </a:pPr>
            <a:r>
              <a:rPr lang="ru-RU" altLang="ru-RU" sz="1800" dirty="0">
                <a:solidFill>
                  <a:srgbClr val="000000"/>
                </a:solidFill>
              </a:rPr>
              <a:t>автоматическое формирование и отправка чека покупателю при онлайн-оплате;</a:t>
            </a:r>
          </a:p>
          <a:p>
            <a:pPr marL="466725" indent="-285750" algn="l">
              <a:lnSpc>
                <a:spcPct val="100000"/>
              </a:lnSpc>
              <a:spcBef>
                <a:spcPct val="10000"/>
              </a:spcBef>
              <a:spcAft>
                <a:spcPct val="10000"/>
              </a:spcAft>
              <a:buClr>
                <a:srgbClr val="CC0000"/>
              </a:buClr>
              <a:buFont typeface="Wingdings" pitchFamily="2" charset="2"/>
              <a:buChar char="§"/>
            </a:pPr>
            <a:r>
              <a:rPr lang="ru-RU" altLang="ru-RU" sz="1800" dirty="0">
                <a:solidFill>
                  <a:srgbClr val="000000"/>
                </a:solidFill>
              </a:rPr>
              <a:t>программа интегрируется с популярными системами управления сайтами (CMS): </a:t>
            </a:r>
            <a:r>
              <a:rPr lang="ru-RU" altLang="ru-RU" sz="1800" dirty="0" smtClean="0">
                <a:solidFill>
                  <a:srgbClr val="000000"/>
                </a:solidFill>
              </a:rPr>
              <a:t>1С-Битрикс;</a:t>
            </a:r>
            <a:endParaRPr lang="ru-RU" altLang="ru-RU" sz="1800" dirty="0">
              <a:solidFill>
                <a:srgbClr val="000000"/>
              </a:solidFill>
            </a:endParaRPr>
          </a:p>
          <a:p>
            <a:pPr marL="466725" indent="-285750" algn="l">
              <a:lnSpc>
                <a:spcPct val="100000"/>
              </a:lnSpc>
              <a:spcBef>
                <a:spcPct val="10000"/>
              </a:spcBef>
              <a:spcAft>
                <a:spcPct val="5000"/>
              </a:spcAft>
              <a:buClr>
                <a:srgbClr val="CC0000"/>
              </a:buClr>
              <a:buFont typeface="Wingdings" pitchFamily="2" charset="2"/>
              <a:buChar char="§"/>
            </a:pPr>
            <a:r>
              <a:rPr lang="ru-RU" altLang="ru-RU" sz="1800" dirty="0">
                <a:solidFill>
                  <a:srgbClr val="000000"/>
                </a:solidFill>
              </a:rPr>
              <a:t>обмен данными с программами </a:t>
            </a:r>
            <a:r>
              <a:rPr lang="ru-RU" altLang="ru-RU" sz="1800" dirty="0" smtClean="0">
                <a:solidFill>
                  <a:srgbClr val="000000"/>
                </a:solidFill>
              </a:rPr>
              <a:t>«</a:t>
            </a:r>
            <a:r>
              <a:rPr lang="ru-RU" altLang="ru-RU" sz="1800" dirty="0">
                <a:solidFill>
                  <a:srgbClr val="000000"/>
                </a:solidFill>
              </a:rPr>
              <a:t>1С:Бухгалтерия», «1С:Розница»;</a:t>
            </a:r>
          </a:p>
          <a:p>
            <a:pPr marL="466725" indent="-285750" algn="l">
              <a:lnSpc>
                <a:spcPct val="100000"/>
              </a:lnSpc>
              <a:spcBef>
                <a:spcPct val="10000"/>
              </a:spcBef>
              <a:spcAft>
                <a:spcPct val="5000"/>
              </a:spcAft>
              <a:buClr>
                <a:srgbClr val="CC0000"/>
              </a:buClr>
              <a:buFont typeface="Wingdings" pitchFamily="2" charset="2"/>
              <a:buChar char="§"/>
            </a:pPr>
            <a:r>
              <a:rPr lang="ru-RU" altLang="ru-RU" sz="1800" dirty="0">
                <a:solidFill>
                  <a:srgbClr val="000000"/>
                </a:solidFill>
              </a:rPr>
              <a:t>обмен с банками (более 25 банков, </a:t>
            </a:r>
            <a:r>
              <a:rPr lang="ru-RU" altLang="ru-RU" sz="1800" dirty="0" smtClean="0">
                <a:solidFill>
                  <a:srgbClr val="000000"/>
                </a:solidFill>
              </a:rPr>
              <a:t>включая  </a:t>
            </a:r>
            <a:r>
              <a:rPr lang="ru-RU" altLang="ru-RU" sz="1800" dirty="0">
                <a:solidFill>
                  <a:srgbClr val="000000"/>
                </a:solidFill>
              </a:rPr>
              <a:t>Сбербанк, ВТБ, </a:t>
            </a:r>
            <a:r>
              <a:rPr lang="ru-RU" altLang="ru-RU" sz="1800" dirty="0" smtClean="0">
                <a:solidFill>
                  <a:srgbClr val="000000"/>
                </a:solidFill>
              </a:rPr>
              <a:t>Альфа- </a:t>
            </a:r>
            <a:r>
              <a:rPr lang="ru-RU" altLang="ru-RU" sz="1800" dirty="0">
                <a:solidFill>
                  <a:srgbClr val="000000"/>
                </a:solidFill>
              </a:rPr>
              <a:t>Банк, Промсвязьбанк, </a:t>
            </a:r>
            <a:r>
              <a:rPr lang="ru-RU" altLang="ru-RU" sz="1800" dirty="0" err="1" smtClean="0">
                <a:solidFill>
                  <a:srgbClr val="000000"/>
                </a:solidFill>
              </a:rPr>
              <a:t>Бинбанк</a:t>
            </a:r>
            <a:r>
              <a:rPr lang="ru-RU" altLang="ru-RU" sz="1800" dirty="0" smtClean="0">
                <a:solidFill>
                  <a:srgbClr val="000000"/>
                </a:solidFill>
              </a:rPr>
              <a:t> </a:t>
            </a:r>
            <a:r>
              <a:rPr lang="ru-RU" altLang="ru-RU" sz="1800" dirty="0">
                <a:solidFill>
                  <a:srgbClr val="000000"/>
                </a:solidFill>
              </a:rPr>
              <a:t>и др.). </a:t>
            </a:r>
          </a:p>
        </p:txBody>
      </p:sp>
      <p:sp>
        <p:nvSpPr>
          <p:cNvPr id="10" name="Прямоугольник 9"/>
          <p:cNvSpPr/>
          <p:nvPr/>
        </p:nvSpPr>
        <p:spPr>
          <a:xfrm>
            <a:off x="3358456" y="1864967"/>
            <a:ext cx="5177482" cy="707886"/>
          </a:xfrm>
          <a:prstGeom prst="rect">
            <a:avLst/>
          </a:prstGeom>
        </p:spPr>
        <p:txBody>
          <a:bodyPr wrap="square">
            <a:spAutoFit/>
          </a:bodyPr>
          <a:lstStyle/>
          <a:p>
            <a:pPr>
              <a:lnSpc>
                <a:spcPct val="100000"/>
              </a:lnSpc>
              <a:buClr>
                <a:srgbClr val="CC0000"/>
              </a:buClr>
              <a:buFont typeface="Arial" charset="0"/>
              <a:buNone/>
            </a:pPr>
            <a:r>
              <a:rPr lang="ru-RU" altLang="ru-RU" sz="2000" b="1" dirty="0" smtClean="0">
                <a:solidFill>
                  <a:srgbClr val="000000"/>
                </a:solidFill>
              </a:rPr>
              <a:t>КОМПЛЕКТ: ФР </a:t>
            </a:r>
            <a:r>
              <a:rPr lang="ru-RU" altLang="ru-RU" sz="2000" b="1" dirty="0">
                <a:solidFill>
                  <a:srgbClr val="000000"/>
                </a:solidFill>
              </a:rPr>
              <a:t>«АТОЛ 30Ф» </a:t>
            </a:r>
            <a:endParaRPr lang="ru-RU" altLang="ru-RU" sz="2000" b="1" dirty="0" smtClean="0">
              <a:solidFill>
                <a:srgbClr val="000000"/>
              </a:solidFill>
            </a:endParaRPr>
          </a:p>
          <a:p>
            <a:pPr>
              <a:lnSpc>
                <a:spcPct val="100000"/>
              </a:lnSpc>
              <a:buClr>
                <a:srgbClr val="CC0000"/>
              </a:buClr>
              <a:buFont typeface="Arial" charset="0"/>
              <a:buNone/>
            </a:pPr>
            <a:r>
              <a:rPr lang="ru-RU" altLang="ru-RU" sz="2000" b="1" dirty="0" smtClean="0">
                <a:solidFill>
                  <a:srgbClr val="000000"/>
                </a:solidFill>
              </a:rPr>
              <a:t>+ «1С:УНФ» в качестве </a:t>
            </a:r>
            <a:r>
              <a:rPr lang="ru-RU" altLang="ru-RU" sz="2000" b="1" dirty="0" err="1" smtClean="0">
                <a:solidFill>
                  <a:srgbClr val="000000"/>
                </a:solidFill>
              </a:rPr>
              <a:t>бэк</a:t>
            </a:r>
            <a:r>
              <a:rPr lang="ru-RU" altLang="ru-RU" sz="2000" b="1" dirty="0" smtClean="0">
                <a:solidFill>
                  <a:srgbClr val="000000"/>
                </a:solidFill>
              </a:rPr>
              <a:t>-офиса</a:t>
            </a:r>
            <a:endParaRPr lang="ru-RU" altLang="ru-RU" sz="2000" b="1" dirty="0">
              <a:solidFill>
                <a:srgbClr val="000000"/>
              </a:solidFill>
            </a:endParaRPr>
          </a:p>
        </p:txBody>
      </p:sp>
      <p:pic>
        <p:nvPicPr>
          <p:cNvPr id="11" name="Picture 8" descr="ey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42" y="2308076"/>
            <a:ext cx="3217813" cy="227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8.1c.ru/small.biz/usef/images/unf-sit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828498"/>
            <a:ext cx="4917679" cy="20977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79866" y="5936940"/>
            <a:ext cx="5764133" cy="921060"/>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6" name="Прямоугольник 5"/>
          <p:cNvSpPr/>
          <p:nvPr/>
        </p:nvSpPr>
        <p:spPr>
          <a:xfrm>
            <a:off x="0" y="-12340"/>
            <a:ext cx="9144000" cy="921060"/>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68615" name="Объект 2"/>
          <p:cNvSpPr>
            <a:spLocks/>
          </p:cNvSpPr>
          <p:nvPr/>
        </p:nvSpPr>
        <p:spPr bwMode="auto">
          <a:xfrm>
            <a:off x="463182" y="1124744"/>
            <a:ext cx="374877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180975">
              <a:spcBef>
                <a:spcPct val="20000"/>
              </a:spcBef>
              <a:spcAft>
                <a:spcPct val="50000"/>
              </a:spcAft>
              <a:buClr>
                <a:srgbClr val="CC0000"/>
              </a:buClr>
              <a:buFont typeface="Arial" charset="0"/>
              <a:buChar char="•"/>
              <a:defRPr sz="2200">
                <a:solidFill>
                  <a:srgbClr val="000000"/>
                </a:solidFill>
                <a:latin typeface="Arial" charset="0"/>
                <a:cs typeface="Arial" charset="0"/>
              </a:defRPr>
            </a:lvl1pPr>
            <a:lvl2pPr marL="541338" indent="266700">
              <a:spcBef>
                <a:spcPct val="20000"/>
              </a:spcBef>
              <a:spcAft>
                <a:spcPct val="30000"/>
              </a:spcAft>
              <a:buClr>
                <a:schemeClr val="folHlink"/>
              </a:buClr>
              <a:buFont typeface="Arial" charset="0"/>
              <a:buChar char="•"/>
              <a:defRPr sz="2000">
                <a:solidFill>
                  <a:srgbClr val="000000"/>
                </a:solidFill>
                <a:latin typeface="Arial" charset="0"/>
                <a:cs typeface="Arial" charset="0"/>
              </a:defRPr>
            </a:lvl2pPr>
            <a:lvl3pPr marL="1177925" indent="-190500">
              <a:spcBef>
                <a:spcPct val="20000"/>
              </a:spcBef>
              <a:spcAft>
                <a:spcPct val="20000"/>
              </a:spcAft>
              <a:buClr>
                <a:srgbClr val="CC0000"/>
              </a:buClr>
              <a:buFont typeface="Arial" charset="0"/>
              <a:buChar char="•"/>
              <a:defRPr>
                <a:solidFill>
                  <a:srgbClr val="000000"/>
                </a:solidFill>
                <a:latin typeface="Arial" charset="0"/>
                <a:cs typeface="Arial" charset="0"/>
              </a:defRPr>
            </a:lvl3pPr>
            <a:lvl4pPr marL="1528763" indent="-171450">
              <a:spcBef>
                <a:spcPct val="20000"/>
              </a:spcBef>
              <a:spcAft>
                <a:spcPct val="20000"/>
              </a:spcAft>
              <a:buClr>
                <a:srgbClr val="CC0000"/>
              </a:buClr>
              <a:buFont typeface="Arial" charset="0"/>
              <a:buChar char="•"/>
              <a:defRPr>
                <a:solidFill>
                  <a:srgbClr val="000000"/>
                </a:solidFill>
                <a:latin typeface="Arial" charset="0"/>
                <a:cs typeface="Arial" charset="0"/>
              </a:defRPr>
            </a:lvl4pPr>
            <a:lvl5pPr marL="1870075" indent="-161925">
              <a:spcBef>
                <a:spcPct val="20000"/>
              </a:spcBef>
              <a:buClr>
                <a:srgbClr val="CC0000"/>
              </a:buClr>
              <a:buChar char="•"/>
              <a:defRPr sz="1200">
                <a:solidFill>
                  <a:srgbClr val="292929"/>
                </a:solidFill>
                <a:latin typeface="Arial" charset="0"/>
                <a:cs typeface="Arial" charset="0"/>
              </a:defRPr>
            </a:lvl5pPr>
            <a:lvl6pPr marL="2327275"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6pPr>
            <a:lvl7pPr marL="2784475"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7pPr>
            <a:lvl8pPr marL="3241675"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8pPr>
            <a:lvl9pPr marL="3698875"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9pPr>
          </a:lstStyle>
          <a:p>
            <a:r>
              <a:rPr lang="ru-RU" sz="1500" dirty="0" smtClean="0">
                <a:latin typeface="+mn-lt"/>
              </a:rPr>
              <a:t>Типовая интеграция с популярными системами управления сайтами (CMS): 1С-Битрикс, а также сайтами, поддерживающими обмен по стандарту </a:t>
            </a:r>
            <a:r>
              <a:rPr lang="ru-RU" sz="1500" dirty="0" err="1" smtClean="0">
                <a:latin typeface="+mn-lt"/>
              </a:rPr>
              <a:t>CommerceML</a:t>
            </a:r>
            <a:r>
              <a:rPr lang="ru-RU" sz="1500" dirty="0" smtClean="0">
                <a:latin typeface="+mn-lt"/>
              </a:rPr>
              <a:t>.</a:t>
            </a:r>
          </a:p>
          <a:p>
            <a:r>
              <a:rPr lang="ru-RU" sz="1500" dirty="0" smtClean="0">
                <a:latin typeface="+mn-lt"/>
              </a:rPr>
              <a:t>Создание единой базы заказов вне зависимости от источника их поступления (заказы с сайта, заказы, оформленные в магазине, по телефону или по электронной почте).</a:t>
            </a:r>
          </a:p>
          <a:p>
            <a:r>
              <a:rPr lang="ru-RU" sz="1500" dirty="0">
                <a:latin typeface="+mn-lt"/>
              </a:rPr>
              <a:t>Актуальная информация на вашем сайте о наличии и стоимости товаров.</a:t>
            </a:r>
          </a:p>
          <a:p>
            <a:r>
              <a:rPr lang="ru-RU" sz="1500" dirty="0">
                <a:latin typeface="+mn-lt"/>
              </a:rPr>
              <a:t>Удобный перенос данных между сайтом и учетной системой</a:t>
            </a:r>
            <a:r>
              <a:rPr lang="ru-RU" sz="1500" dirty="0" smtClean="0">
                <a:latin typeface="+mn-lt"/>
              </a:rPr>
              <a:t>.</a:t>
            </a:r>
            <a:endParaRPr lang="ru-RU" sz="1500" dirty="0">
              <a:latin typeface="+mn-lt"/>
            </a:endParaRPr>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2" name="Прямоугольник 1"/>
          <p:cNvSpPr/>
          <p:nvPr/>
        </p:nvSpPr>
        <p:spPr>
          <a:xfrm>
            <a:off x="4932040" y="1124744"/>
            <a:ext cx="3798168" cy="2400657"/>
          </a:xfrm>
          <a:prstGeom prst="rect">
            <a:avLst/>
          </a:prstGeom>
        </p:spPr>
        <p:txBody>
          <a:bodyPr wrap="square">
            <a:spAutoFit/>
          </a:bodyPr>
          <a:lstStyle/>
          <a:p>
            <a:pPr marL="285750" indent="-285750">
              <a:buFont typeface="Wingdings" panose="05000000000000000000" pitchFamily="2" charset="2"/>
              <a:buChar char="Ø"/>
            </a:pPr>
            <a:r>
              <a:rPr lang="ru-RU" sz="1500" b="1" dirty="0" smtClean="0"/>
              <a:t>Товары </a:t>
            </a:r>
            <a:r>
              <a:rPr lang="ru-RU" sz="1500" b="1" dirty="0"/>
              <a:t>и их изображения, цены </a:t>
            </a:r>
            <a:r>
              <a:rPr lang="ru-RU" sz="1500" b="1" dirty="0" smtClean="0"/>
              <a:t>                      и </a:t>
            </a:r>
            <a:r>
              <a:rPr lang="ru-RU" sz="1500" b="1" dirty="0"/>
              <a:t>остатки выгружаются на сайт автоматически</a:t>
            </a:r>
            <a:r>
              <a:rPr lang="ru-RU" sz="1500" b="1" dirty="0" smtClean="0"/>
              <a:t>.</a:t>
            </a:r>
          </a:p>
          <a:p>
            <a:pPr marL="285750" indent="-285750">
              <a:buFont typeface="Wingdings" panose="05000000000000000000" pitchFamily="2" charset="2"/>
              <a:buChar char="Ø"/>
            </a:pPr>
            <a:endParaRPr lang="ru-RU" sz="1500" b="1" dirty="0"/>
          </a:p>
          <a:p>
            <a:pPr marL="285750" indent="-285750">
              <a:buFont typeface="Wingdings" panose="05000000000000000000" pitchFamily="2" charset="2"/>
              <a:buChar char="Ø"/>
            </a:pPr>
            <a:r>
              <a:rPr lang="ru-RU" sz="1500" b="1" dirty="0"/>
              <a:t>Регулярный автоматический обмен </a:t>
            </a:r>
            <a:r>
              <a:rPr lang="ru-RU" sz="1500" b="1" dirty="0" smtClean="0"/>
              <a:t>               с </a:t>
            </a:r>
            <a:r>
              <a:rPr lang="ru-RU" sz="1500" b="1" dirty="0"/>
              <a:t>программой 1С:УНФ сведет обслуживание сайта к минимуму. </a:t>
            </a:r>
            <a:r>
              <a:rPr lang="ru-RU" sz="1500" b="1" dirty="0" smtClean="0"/>
              <a:t>          Если </a:t>
            </a:r>
            <a:r>
              <a:rPr lang="ru-RU" sz="1500" b="1" dirty="0"/>
              <a:t>нужно срочно обновить цены </a:t>
            </a:r>
            <a:r>
              <a:rPr lang="ru-RU" sz="1500" b="1" dirty="0" smtClean="0"/>
              <a:t>            или </a:t>
            </a:r>
            <a:r>
              <a:rPr lang="ru-RU" sz="1500" b="1" dirty="0"/>
              <a:t>добавить товар – сделайте обмен вручную.</a:t>
            </a:r>
          </a:p>
        </p:txBody>
      </p:sp>
      <p:sp>
        <p:nvSpPr>
          <p:cNvPr id="9"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Возможности интеграции</a:t>
            </a:r>
          </a:p>
        </p:txBody>
      </p:sp>
    </p:spTree>
    <p:extLst>
      <p:ext uri="{BB962C8B-B14F-4D97-AF65-F5344CB8AC3E}">
        <p14:creationId xmlns:p14="http://schemas.microsoft.com/office/powerpoint/2010/main" val="1110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p:cNvSpPr txBox="1">
            <a:spLocks/>
          </p:cNvSpPr>
          <p:nvPr/>
        </p:nvSpPr>
        <p:spPr>
          <a:xfrm>
            <a:off x="0" y="260648"/>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000" b="1" dirty="0" smtClean="0">
                <a:solidFill>
                  <a:schemeClr val="bg1"/>
                </a:solidFill>
              </a:rPr>
              <a:t>Усиление </a:t>
            </a:r>
            <a:r>
              <a:rPr lang="ru-RU" altLang="ru-RU" sz="3000" b="1" dirty="0">
                <a:solidFill>
                  <a:schemeClr val="bg1"/>
                </a:solidFill>
              </a:rPr>
              <a:t>государственного контроля </a:t>
            </a:r>
            <a:endParaRPr lang="ru-RU" altLang="ru-RU" sz="3000" b="1" dirty="0" smtClean="0">
              <a:solidFill>
                <a:schemeClr val="bg1"/>
              </a:solidFill>
            </a:endParaRPr>
          </a:p>
          <a:p>
            <a:r>
              <a:rPr lang="ru-RU" altLang="ru-RU" sz="3000" b="1" dirty="0" smtClean="0">
                <a:solidFill>
                  <a:schemeClr val="bg1"/>
                </a:solidFill>
              </a:rPr>
              <a:t>с </a:t>
            </a:r>
            <a:r>
              <a:rPr lang="ru-RU" altLang="ru-RU" sz="3000" b="1" dirty="0">
                <a:solidFill>
                  <a:schemeClr val="bg1"/>
                </a:solidFill>
              </a:rPr>
              <a:t>помощью автоматизации</a:t>
            </a:r>
            <a:endParaRPr lang="ru-RU" altLang="ru-RU" sz="3000" b="1" dirty="0" smtClean="0">
              <a:solidFill>
                <a:schemeClr val="bg1"/>
              </a:solidFill>
            </a:endParaRPr>
          </a:p>
        </p:txBody>
      </p:sp>
      <p:sp>
        <p:nvSpPr>
          <p:cNvPr id="5" name="Rectangle 3"/>
          <p:cNvSpPr txBox="1">
            <a:spLocks noChangeArrowheads="1"/>
          </p:cNvSpPr>
          <p:nvPr/>
        </p:nvSpPr>
        <p:spPr>
          <a:xfrm>
            <a:off x="179512" y="2780655"/>
            <a:ext cx="2088232" cy="15844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1800" kern="0" dirty="0">
                <a:solidFill>
                  <a:schemeClr val="tx1"/>
                </a:solidFill>
                <a:cs typeface="Tahoma" pitchFamily="34" charset="0"/>
              </a:rPr>
              <a:t>Уже введены </a:t>
            </a:r>
            <a:r>
              <a:rPr lang="ru-RU" altLang="ru-RU" sz="1800" kern="0" dirty="0" smtClean="0">
                <a:solidFill>
                  <a:schemeClr val="tx1"/>
                </a:solidFill>
                <a:cs typeface="Tahoma" pitchFamily="34" charset="0"/>
              </a:rPr>
              <a:t>             в </a:t>
            </a:r>
            <a:r>
              <a:rPr lang="ru-RU" altLang="ru-RU" sz="1800" kern="0" dirty="0">
                <a:solidFill>
                  <a:schemeClr val="tx1"/>
                </a:solidFill>
                <a:cs typeface="Tahoma" pitchFamily="34" charset="0"/>
              </a:rPr>
              <a:t>действие </a:t>
            </a:r>
            <a:r>
              <a:rPr lang="ru-RU" altLang="ru-RU" sz="1800" kern="0" dirty="0" smtClean="0">
                <a:solidFill>
                  <a:schemeClr val="tx1"/>
                </a:solidFill>
                <a:cs typeface="Tahoma" pitchFamily="34" charset="0"/>
              </a:rPr>
              <a:t>                       в 2015–2016 </a:t>
            </a:r>
            <a:r>
              <a:rPr lang="ru-RU" altLang="ru-RU" sz="1800" kern="0" dirty="0">
                <a:solidFill>
                  <a:schemeClr val="tx1"/>
                </a:solidFill>
                <a:cs typeface="Tahoma" pitchFamily="34" charset="0"/>
              </a:rPr>
              <a:t>гг. контроль НДС, «ШУБАИС», </a:t>
            </a:r>
            <a:r>
              <a:rPr lang="ru-RU" altLang="ru-RU" sz="1800" kern="0" dirty="0" smtClean="0">
                <a:solidFill>
                  <a:schemeClr val="tx1"/>
                </a:solidFill>
                <a:cs typeface="Tahoma" pitchFamily="34" charset="0"/>
              </a:rPr>
              <a:t>ЕГАИС.</a:t>
            </a:r>
            <a:endParaRPr lang="ru-RU" altLang="ru-RU" sz="1800" dirty="0" smtClean="0">
              <a:solidFill>
                <a:schemeClr val="tx1"/>
              </a:solidFill>
            </a:endParaRPr>
          </a:p>
        </p:txBody>
      </p:sp>
      <p:sp>
        <p:nvSpPr>
          <p:cNvPr id="6" name="Rectangle 3"/>
          <p:cNvSpPr txBox="1">
            <a:spLocks noChangeArrowheads="1"/>
          </p:cNvSpPr>
          <p:nvPr/>
        </p:nvSpPr>
        <p:spPr>
          <a:xfrm>
            <a:off x="2411760" y="2780655"/>
            <a:ext cx="2088232" cy="15844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5000"/>
              </a:lnSpc>
              <a:spcBef>
                <a:spcPct val="50000"/>
              </a:spcBef>
              <a:spcAft>
                <a:spcPct val="0"/>
              </a:spcAft>
              <a:defRPr/>
            </a:pPr>
            <a:r>
              <a:rPr lang="ru-RU" altLang="ru-RU" sz="1800" kern="0" dirty="0">
                <a:solidFill>
                  <a:schemeClr val="tx1"/>
                </a:solidFill>
                <a:cs typeface="Tahoma" pitchFamily="34" charset="0"/>
              </a:rPr>
              <a:t>В процессе </a:t>
            </a:r>
            <a:r>
              <a:rPr lang="ru-RU" altLang="ru-RU" sz="1800" kern="0" dirty="0" smtClean="0">
                <a:solidFill>
                  <a:schemeClr val="tx1"/>
                </a:solidFill>
                <a:cs typeface="Tahoma" pitchFamily="34" charset="0"/>
              </a:rPr>
              <a:t>      запуска —               система </a:t>
            </a:r>
            <a:r>
              <a:rPr lang="ru-RU" altLang="ru-RU" sz="1800" kern="0" dirty="0">
                <a:solidFill>
                  <a:schemeClr val="tx1"/>
                </a:solidFill>
                <a:cs typeface="Tahoma" pitchFamily="34" charset="0"/>
              </a:rPr>
              <a:t>контроля розничных продаж (54-ФЗ</a:t>
            </a:r>
            <a:r>
              <a:rPr lang="ru-RU" altLang="ru-RU" sz="1800" kern="0" dirty="0" smtClean="0">
                <a:solidFill>
                  <a:schemeClr val="tx1"/>
                </a:solidFill>
                <a:cs typeface="Tahoma" pitchFamily="34" charset="0"/>
              </a:rPr>
              <a:t>).</a:t>
            </a:r>
            <a:endParaRPr lang="ru-RU" altLang="ru-RU" sz="1800" kern="0" dirty="0">
              <a:solidFill>
                <a:schemeClr val="tx1"/>
              </a:solidFill>
              <a:cs typeface="Tahoma" pitchFamily="34" charset="0"/>
            </a:endParaRPr>
          </a:p>
        </p:txBody>
      </p:sp>
      <p:sp>
        <p:nvSpPr>
          <p:cNvPr id="7" name="Rectangle 3"/>
          <p:cNvSpPr txBox="1">
            <a:spLocks noChangeArrowheads="1"/>
          </p:cNvSpPr>
          <p:nvPr/>
        </p:nvSpPr>
        <p:spPr>
          <a:xfrm>
            <a:off x="6876256" y="2780655"/>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1800" kern="0" dirty="0">
                <a:solidFill>
                  <a:schemeClr val="tx1"/>
                </a:solidFill>
                <a:cs typeface="Tahoma" pitchFamily="34" charset="0"/>
              </a:rPr>
              <a:t>В 2017 и 2018 годах пилотные проекты маркировки лекарств, табака, обуви.</a:t>
            </a:r>
          </a:p>
        </p:txBody>
      </p:sp>
      <p:sp>
        <p:nvSpPr>
          <p:cNvPr id="8" name="Rectangle 3"/>
          <p:cNvSpPr txBox="1">
            <a:spLocks noChangeArrowheads="1"/>
          </p:cNvSpPr>
          <p:nvPr/>
        </p:nvSpPr>
        <p:spPr>
          <a:xfrm>
            <a:off x="4644008" y="2780382"/>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5000"/>
              </a:lnSpc>
              <a:spcBef>
                <a:spcPct val="50000"/>
              </a:spcBef>
              <a:spcAft>
                <a:spcPct val="0"/>
              </a:spcAft>
              <a:defRPr/>
            </a:pPr>
            <a:r>
              <a:rPr lang="ru-RU" altLang="ru-RU" sz="1800" kern="0" dirty="0">
                <a:solidFill>
                  <a:schemeClr val="tx1"/>
                </a:solidFill>
                <a:cs typeface="Tahoma" pitchFamily="34" charset="0"/>
              </a:rPr>
              <a:t>С 1 </a:t>
            </a:r>
            <a:r>
              <a:rPr lang="ru-RU" altLang="ru-RU" sz="1800" kern="0" dirty="0" smtClean="0">
                <a:solidFill>
                  <a:schemeClr val="tx1"/>
                </a:solidFill>
                <a:cs typeface="Tahoma" pitchFamily="34" charset="0"/>
              </a:rPr>
              <a:t>июля </a:t>
            </a:r>
            <a:r>
              <a:rPr lang="ru-RU" altLang="ru-RU" sz="1800" kern="0" dirty="0">
                <a:solidFill>
                  <a:schemeClr val="tx1"/>
                </a:solidFill>
                <a:cs typeface="Tahoma" pitchFamily="34" charset="0"/>
              </a:rPr>
              <a:t>2018 </a:t>
            </a:r>
            <a:r>
              <a:rPr lang="ru-RU" altLang="ru-RU" sz="1800" kern="0" dirty="0" smtClean="0">
                <a:solidFill>
                  <a:schemeClr val="tx1"/>
                </a:solidFill>
                <a:cs typeface="Tahoma" pitchFamily="34" charset="0"/>
              </a:rPr>
              <a:t>г. – </a:t>
            </a:r>
            <a:r>
              <a:rPr lang="ru-RU" altLang="ru-RU" sz="1800" kern="0" dirty="0">
                <a:solidFill>
                  <a:schemeClr val="tx1"/>
                </a:solidFill>
                <a:cs typeface="Tahoma" pitchFamily="34" charset="0"/>
              </a:rPr>
              <a:t>обязательная электронная сертификация, ФГИС «Меркурий» (243-ФЗ</a:t>
            </a:r>
            <a:r>
              <a:rPr lang="ru-RU" altLang="ru-RU" sz="1800" kern="0" dirty="0" smtClean="0">
                <a:solidFill>
                  <a:schemeClr val="tx1"/>
                </a:solidFill>
                <a:cs typeface="Tahoma" pitchFamily="34" charset="0"/>
              </a:rPr>
              <a:t>).</a:t>
            </a:r>
            <a:endParaRPr lang="ru-RU" altLang="ru-RU" sz="1800" kern="0" dirty="0">
              <a:solidFill>
                <a:schemeClr val="tx1"/>
              </a:solidFill>
              <a:cs typeface="Tahoma" pitchFamily="34" charset="0"/>
            </a:endParaRPr>
          </a:p>
        </p:txBody>
      </p:sp>
      <p:sp>
        <p:nvSpPr>
          <p:cNvPr id="10" name="Rectangle 3"/>
          <p:cNvSpPr txBox="1">
            <a:spLocks noChangeArrowheads="1"/>
          </p:cNvSpPr>
          <p:nvPr/>
        </p:nvSpPr>
        <p:spPr>
          <a:xfrm>
            <a:off x="4644008" y="1772543"/>
            <a:ext cx="4176464"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2000" b="1" kern="0" dirty="0" smtClean="0">
                <a:solidFill>
                  <a:srgbClr val="C00000"/>
                </a:solidFill>
                <a:cs typeface="Tahoma" pitchFamily="34" charset="0"/>
              </a:rPr>
              <a:t>КАСАЕТСЯ ПРОИЗВОДИТЕЛЕЙ </a:t>
            </a:r>
          </a:p>
          <a:p>
            <a:r>
              <a:rPr lang="ru-RU" altLang="ru-RU" sz="2000" b="1" kern="0" dirty="0" smtClean="0">
                <a:solidFill>
                  <a:srgbClr val="C00000"/>
                </a:solidFill>
                <a:cs typeface="Tahoma" pitchFamily="34" charset="0"/>
              </a:rPr>
              <a:t>И РОЗНИЧНЫХ СЕТЕЙ!</a:t>
            </a:r>
            <a:endParaRPr lang="ru-RU" altLang="ru-RU" sz="2000" b="1" dirty="0" smtClean="0">
              <a:solidFill>
                <a:srgbClr val="C00000"/>
              </a:solidFill>
            </a:endParaRPr>
          </a:p>
        </p:txBody>
      </p:sp>
      <p:cxnSp>
        <p:nvCxnSpPr>
          <p:cNvPr id="12" name="Прямая соединительная линия 11"/>
          <p:cNvCxnSpPr/>
          <p:nvPr/>
        </p:nvCxnSpPr>
        <p:spPr>
          <a:xfrm>
            <a:off x="4644008" y="2636639"/>
            <a:ext cx="41044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880320" y="4474013"/>
            <a:ext cx="6300192" cy="2051331"/>
          </a:xfrm>
          <a:prstGeom prst="rect">
            <a:avLst/>
          </a:prstGeom>
        </p:spPr>
        <p:txBody>
          <a:bodyPr wrap="square">
            <a:spAutoFit/>
          </a:bodyPr>
          <a:lstStyle/>
          <a:p>
            <a:pPr>
              <a:lnSpc>
                <a:spcPct val="95000"/>
              </a:lnSpc>
              <a:buClr>
                <a:srgbClr val="CC0000"/>
              </a:buClr>
              <a:buSzPct val="60000"/>
            </a:pPr>
            <a:r>
              <a:rPr lang="ru-RU" altLang="ru-RU" sz="2000" b="1" dirty="0" smtClean="0">
                <a:cs typeface="Tahoma" pitchFamily="34" charset="0"/>
              </a:rPr>
              <a:t>СУТЬ НОВОВВЕДЕНИЙ</a:t>
            </a:r>
          </a:p>
          <a:p>
            <a:pPr>
              <a:lnSpc>
                <a:spcPct val="95000"/>
              </a:lnSpc>
              <a:buClr>
                <a:srgbClr val="CC0000"/>
              </a:buClr>
              <a:buSzPct val="60000"/>
            </a:pPr>
            <a:endParaRPr lang="ru-RU" altLang="ru-RU" sz="600" b="1" dirty="0" smtClean="0">
              <a:solidFill>
                <a:srgbClr val="C00000"/>
              </a:solidFill>
              <a:cs typeface="Tahoma" pitchFamily="34" charset="0"/>
            </a:endParaRPr>
          </a:p>
          <a:p>
            <a:pPr>
              <a:lnSpc>
                <a:spcPct val="95000"/>
              </a:lnSpc>
              <a:buClr>
                <a:srgbClr val="CC0000"/>
              </a:buClr>
              <a:buSzPct val="60000"/>
              <a:buFont typeface="Wingdings" pitchFamily="2" charset="2"/>
              <a:buChar char="n"/>
            </a:pPr>
            <a:r>
              <a:rPr lang="ru-RU" altLang="ru-RU" b="1" dirty="0" smtClean="0">
                <a:solidFill>
                  <a:srgbClr val="C00000"/>
                </a:solidFill>
                <a:cs typeface="Tahoma" pitchFamily="34" charset="0"/>
              </a:rPr>
              <a:t> Контроль </a:t>
            </a:r>
            <a:r>
              <a:rPr lang="ru-RU" altLang="ru-RU" b="1" dirty="0">
                <a:solidFill>
                  <a:srgbClr val="C00000"/>
                </a:solidFill>
                <a:cs typeface="Tahoma" pitchFamily="34" charset="0"/>
              </a:rPr>
              <a:t>товародвижения становится сквозным</a:t>
            </a:r>
            <a:r>
              <a:rPr lang="ru-RU" altLang="ru-RU" b="1" dirty="0" smtClean="0">
                <a:solidFill>
                  <a:srgbClr val="C00000"/>
                </a:solidFill>
                <a:cs typeface="Tahoma" pitchFamily="34" charset="0"/>
              </a:rPr>
              <a:t>:</a:t>
            </a:r>
            <a:endParaRPr lang="ru-RU" altLang="ru-RU" dirty="0" smtClean="0">
              <a:solidFill>
                <a:srgbClr val="C00000"/>
              </a:solidFill>
              <a:cs typeface="Tahoma" pitchFamily="34" charset="0"/>
            </a:endParaRPr>
          </a:p>
          <a:p>
            <a:pPr>
              <a:lnSpc>
                <a:spcPct val="95000"/>
              </a:lnSpc>
              <a:buClr>
                <a:srgbClr val="CC0000"/>
              </a:buClr>
              <a:buSzPct val="60000"/>
            </a:pPr>
            <a:r>
              <a:rPr lang="ru-RU" altLang="ru-RU" dirty="0" smtClean="0">
                <a:cs typeface="Tahoma" pitchFamily="34" charset="0"/>
              </a:rPr>
              <a:t>от </a:t>
            </a:r>
            <a:r>
              <a:rPr lang="ru-RU" altLang="ru-RU" dirty="0">
                <a:cs typeface="Tahoma" pitchFamily="34" charset="0"/>
              </a:rPr>
              <a:t>производителя (импортера) </a:t>
            </a:r>
            <a:r>
              <a:rPr lang="ru-RU" altLang="ru-RU" dirty="0" smtClean="0">
                <a:cs typeface="Tahoma" pitchFamily="34" charset="0"/>
              </a:rPr>
              <a:t>— через </a:t>
            </a:r>
            <a:r>
              <a:rPr lang="ru-RU" altLang="ru-RU" dirty="0">
                <a:cs typeface="Tahoma" pitchFamily="34" charset="0"/>
              </a:rPr>
              <a:t>торговые организации — до потребителя.</a:t>
            </a:r>
          </a:p>
          <a:p>
            <a:pPr>
              <a:lnSpc>
                <a:spcPct val="95000"/>
              </a:lnSpc>
              <a:buClr>
                <a:srgbClr val="CC0000"/>
              </a:buClr>
              <a:buSzPct val="60000"/>
              <a:buFont typeface="Wingdings" pitchFamily="2" charset="2"/>
              <a:buChar char="n"/>
            </a:pPr>
            <a:r>
              <a:rPr lang="ru-RU" altLang="ru-RU" b="1" dirty="0" smtClean="0">
                <a:solidFill>
                  <a:srgbClr val="C00000"/>
                </a:solidFill>
                <a:cs typeface="Tahoma" pitchFamily="34" charset="0"/>
              </a:rPr>
              <a:t> Бизнес </a:t>
            </a:r>
            <a:r>
              <a:rPr lang="ru-RU" altLang="ru-RU" b="1" dirty="0">
                <a:solidFill>
                  <a:srgbClr val="C00000"/>
                </a:solidFill>
                <a:cs typeface="Tahoma" pitchFamily="34" charset="0"/>
              </a:rPr>
              <a:t>должен</a:t>
            </a:r>
            <a:r>
              <a:rPr lang="ru-RU" altLang="ru-RU" dirty="0">
                <a:solidFill>
                  <a:srgbClr val="C00000"/>
                </a:solidFill>
                <a:cs typeface="Tahoma" pitchFamily="34" charset="0"/>
              </a:rPr>
              <a:t> </a:t>
            </a:r>
            <a:r>
              <a:rPr lang="ru-RU" altLang="ru-RU" b="1" dirty="0">
                <a:solidFill>
                  <a:srgbClr val="C00000"/>
                </a:solidFill>
                <a:cs typeface="Tahoma" pitchFamily="34" charset="0"/>
              </a:rPr>
              <a:t>соответствовать </a:t>
            </a:r>
            <a:r>
              <a:rPr lang="ru-RU" altLang="ru-RU" dirty="0">
                <a:cs typeface="Tahoma" pitchFamily="34" charset="0"/>
              </a:rPr>
              <a:t>уровню государственной автоматизации — теперь уже по всем направлениям, </a:t>
            </a:r>
            <a:r>
              <a:rPr lang="en-US" altLang="ru-RU" dirty="0">
                <a:cs typeface="Tahoma" pitchFamily="34" charset="0"/>
              </a:rPr>
              <a:t/>
            </a:r>
            <a:br>
              <a:rPr lang="en-US" altLang="ru-RU" dirty="0">
                <a:cs typeface="Tahoma" pitchFamily="34" charset="0"/>
              </a:rPr>
            </a:br>
            <a:r>
              <a:rPr lang="ru-RU" altLang="ru-RU" dirty="0">
                <a:cs typeface="Tahoma" pitchFamily="34" charset="0"/>
              </a:rPr>
              <a:t>а не только в бухгалтерском и налоговом учете.</a:t>
            </a:r>
          </a:p>
        </p:txBody>
      </p:sp>
      <p:sp>
        <p:nvSpPr>
          <p:cNvPr id="15" name="Овал 14"/>
          <p:cNvSpPr/>
          <p:nvPr/>
        </p:nvSpPr>
        <p:spPr>
          <a:xfrm>
            <a:off x="1146194" y="2526023"/>
            <a:ext cx="154868" cy="15486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3378442" y="2553779"/>
            <a:ext cx="154868" cy="15486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Tree>
    <p:extLst>
      <p:ext uri="{BB962C8B-B14F-4D97-AF65-F5344CB8AC3E}">
        <p14:creationId xmlns:p14="http://schemas.microsoft.com/office/powerpoint/2010/main" val="14212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292080" y="3883695"/>
            <a:ext cx="2172384" cy="769441"/>
          </a:xfrm>
          <a:prstGeom prst="rect">
            <a:avLst/>
          </a:prstGeom>
          <a:noFill/>
        </p:spPr>
        <p:txBody>
          <a:bodyPr wrap="square" rtlCol="0">
            <a:spAutoFit/>
          </a:bodyPr>
          <a:lstStyle/>
          <a:p>
            <a:pPr algn="ctr"/>
            <a:r>
              <a:rPr lang="ru-RU" sz="2200" b="1" dirty="0" smtClean="0"/>
              <a:t>ЭЛЕКТРОННЫЙ</a:t>
            </a:r>
          </a:p>
          <a:p>
            <a:pPr algn="ctr"/>
            <a:r>
              <a:rPr lang="ru-RU" sz="2200" b="1" dirty="0" smtClean="0"/>
              <a:t>ЧЕК</a:t>
            </a:r>
            <a:endParaRPr lang="en-US" sz="2200" b="1" dirty="0"/>
          </a:p>
        </p:txBody>
      </p:sp>
      <p:sp>
        <p:nvSpPr>
          <p:cNvPr id="3" name="Заголовок 2"/>
          <p:cNvSpPr>
            <a:spLocks noGrp="1"/>
          </p:cNvSpPr>
          <p:nvPr>
            <p:ph type="title"/>
          </p:nvPr>
        </p:nvSpPr>
        <p:spPr>
          <a:xfrm>
            <a:off x="395536" y="332656"/>
            <a:ext cx="8229600" cy="811697"/>
          </a:xfrm>
        </p:spPr>
        <p:txBody>
          <a:bodyPr/>
          <a:lstStyle/>
          <a:p>
            <a:r>
              <a:rPr lang="ru-RU" b="1" dirty="0" smtClean="0">
                <a:solidFill>
                  <a:srgbClr val="338D8D"/>
                </a:solidFill>
              </a:rPr>
              <a:t>КАК РАБОТАЕТ ЭТА СХЕМА?</a:t>
            </a:r>
            <a:endParaRPr lang="ru-RU" b="1" dirty="0">
              <a:solidFill>
                <a:srgbClr val="338D8D"/>
              </a:solidFill>
            </a:endParaRPr>
          </a:p>
        </p:txBody>
      </p:sp>
      <p:sp>
        <p:nvSpPr>
          <p:cNvPr id="8" name="Freeform 17"/>
          <p:cNvSpPr>
            <a:spLocks noChangeAspect="1"/>
          </p:cNvSpPr>
          <p:nvPr/>
        </p:nvSpPr>
        <p:spPr bwMode="auto">
          <a:xfrm rot="16714164">
            <a:off x="2134257" y="3642574"/>
            <a:ext cx="1372681" cy="203333"/>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en-US"/>
          </a:p>
        </p:txBody>
      </p:sp>
      <p:sp>
        <p:nvSpPr>
          <p:cNvPr id="9" name="Прямоугольник 8"/>
          <p:cNvSpPr/>
          <p:nvPr/>
        </p:nvSpPr>
        <p:spPr>
          <a:xfrm>
            <a:off x="5012416" y="3248242"/>
            <a:ext cx="1143760" cy="430887"/>
          </a:xfrm>
          <a:prstGeom prst="rect">
            <a:avLst/>
          </a:prstGeom>
        </p:spPr>
        <p:txBody>
          <a:bodyPr wrap="square">
            <a:spAutoFit/>
          </a:bodyPr>
          <a:lstStyle/>
          <a:p>
            <a:pPr algn="ctr"/>
            <a:r>
              <a:rPr lang="ru-RU" sz="2200" b="1" dirty="0" smtClean="0"/>
              <a:t>ОФД</a:t>
            </a:r>
            <a:endParaRPr lang="ru-RU" sz="2200" b="1" dirty="0"/>
          </a:p>
        </p:txBody>
      </p:sp>
      <p:pic>
        <p:nvPicPr>
          <p:cNvPr id="10" name="Изображение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8016" y="4354629"/>
            <a:ext cx="1273357" cy="1499996"/>
          </a:xfrm>
          <a:prstGeom prst="rect">
            <a:avLst/>
          </a:prstGeom>
        </p:spPr>
      </p:pic>
      <p:sp>
        <p:nvSpPr>
          <p:cNvPr id="13" name="Freeform 17"/>
          <p:cNvSpPr>
            <a:spLocks noChangeAspect="1"/>
          </p:cNvSpPr>
          <p:nvPr/>
        </p:nvSpPr>
        <p:spPr bwMode="auto">
          <a:xfrm rot="18314320">
            <a:off x="5229856" y="2524775"/>
            <a:ext cx="1344276" cy="248747"/>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noChangeAspect="1"/>
          </p:cNvSpPr>
          <p:nvPr/>
        </p:nvSpPr>
        <p:spPr bwMode="auto">
          <a:xfrm rot="3531212">
            <a:off x="3777734" y="3807954"/>
            <a:ext cx="1372681" cy="204367"/>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en-US"/>
          </a:p>
        </p:txBody>
      </p:sp>
      <p:pic>
        <p:nvPicPr>
          <p:cNvPr id="15" name="Изображение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7560" y="1348949"/>
            <a:ext cx="1267745" cy="1262058"/>
          </a:xfrm>
          <a:prstGeom prst="rect">
            <a:avLst/>
          </a:prstGeom>
        </p:spPr>
      </p:pic>
      <p:pic>
        <p:nvPicPr>
          <p:cNvPr id="16" name="Изображение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7713" y="1993354"/>
            <a:ext cx="1363752" cy="1336479"/>
          </a:xfrm>
          <a:prstGeom prst="rect">
            <a:avLst/>
          </a:prstGeom>
        </p:spPr>
      </p:pic>
      <p:pic>
        <p:nvPicPr>
          <p:cNvPr id="11"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784" y="1822123"/>
            <a:ext cx="2016224" cy="1439054"/>
          </a:xfrm>
          <a:prstGeom prst="rect">
            <a:avLst/>
          </a:prstGeom>
        </p:spPr>
      </p:pic>
      <p:sp>
        <p:nvSpPr>
          <p:cNvPr id="19" name="Freeform 17"/>
          <p:cNvSpPr>
            <a:spLocks noChangeAspect="1"/>
          </p:cNvSpPr>
          <p:nvPr/>
        </p:nvSpPr>
        <p:spPr bwMode="auto">
          <a:xfrm rot="15548626" flipH="1">
            <a:off x="909392" y="3968536"/>
            <a:ext cx="1242887" cy="208916"/>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3603115" y="1348949"/>
            <a:ext cx="2080485" cy="769441"/>
          </a:xfrm>
          <a:prstGeom prst="rect">
            <a:avLst/>
          </a:prstGeom>
          <a:noFill/>
        </p:spPr>
        <p:txBody>
          <a:bodyPr wrap="square" rtlCol="0">
            <a:spAutoFit/>
          </a:bodyPr>
          <a:lstStyle/>
          <a:p>
            <a:pPr algn="ctr"/>
            <a:r>
              <a:rPr lang="ru-RU" sz="2200" b="1" dirty="0" smtClean="0"/>
              <a:t>ФИСКАЛЬНЫЙ</a:t>
            </a:r>
          </a:p>
          <a:p>
            <a:pPr algn="ctr"/>
            <a:r>
              <a:rPr lang="ru-RU" sz="2200" b="1" dirty="0" smtClean="0"/>
              <a:t>РЕГИСТРАТОР</a:t>
            </a:r>
            <a:endParaRPr lang="en-US" sz="2200" b="1" dirty="0"/>
          </a:p>
        </p:txBody>
      </p:sp>
      <p:sp>
        <p:nvSpPr>
          <p:cNvPr id="22" name="TextBox 21"/>
          <p:cNvSpPr txBox="1"/>
          <p:nvPr/>
        </p:nvSpPr>
        <p:spPr>
          <a:xfrm>
            <a:off x="683516" y="2326233"/>
            <a:ext cx="1594788" cy="492443"/>
          </a:xfrm>
          <a:prstGeom prst="rect">
            <a:avLst/>
          </a:prstGeom>
          <a:noFill/>
        </p:spPr>
        <p:txBody>
          <a:bodyPr wrap="square" rtlCol="0">
            <a:spAutoFit/>
          </a:bodyPr>
          <a:lstStyle/>
          <a:p>
            <a:pPr algn="ctr"/>
            <a:r>
              <a:rPr lang="ru-RU" sz="2600" b="1" dirty="0" smtClean="0">
                <a:solidFill>
                  <a:srgbClr val="338D8D"/>
                </a:solidFill>
              </a:rPr>
              <a:t>САЙТ</a:t>
            </a:r>
            <a:endParaRPr lang="en-US" sz="2600" b="1" dirty="0">
              <a:solidFill>
                <a:srgbClr val="338D8D"/>
              </a:solidFill>
            </a:endParaRPr>
          </a:p>
        </p:txBody>
      </p:sp>
      <p:sp>
        <p:nvSpPr>
          <p:cNvPr id="23" name="TextBox 22"/>
          <p:cNvSpPr txBox="1"/>
          <p:nvPr/>
        </p:nvSpPr>
        <p:spPr>
          <a:xfrm>
            <a:off x="0" y="3916049"/>
            <a:ext cx="1594788" cy="430887"/>
          </a:xfrm>
          <a:prstGeom prst="rect">
            <a:avLst/>
          </a:prstGeom>
          <a:noFill/>
        </p:spPr>
        <p:txBody>
          <a:bodyPr wrap="square" rtlCol="0">
            <a:spAutoFit/>
          </a:bodyPr>
          <a:lstStyle/>
          <a:p>
            <a:pPr algn="ctr"/>
            <a:r>
              <a:rPr lang="ru-RU" sz="2200" b="1" dirty="0" smtClean="0"/>
              <a:t>ЗАКАЗ</a:t>
            </a:r>
            <a:endParaRPr lang="en-US" sz="2200" b="1" dirty="0"/>
          </a:p>
        </p:txBody>
      </p:sp>
      <p:sp>
        <p:nvSpPr>
          <p:cNvPr id="24" name="Freeform 17"/>
          <p:cNvSpPr>
            <a:spLocks noChangeAspect="1"/>
          </p:cNvSpPr>
          <p:nvPr/>
        </p:nvSpPr>
        <p:spPr bwMode="auto">
          <a:xfrm rot="10523246" flipH="1">
            <a:off x="5945981" y="4895512"/>
            <a:ext cx="1312638" cy="197815"/>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7043956" y="3902582"/>
            <a:ext cx="1848524" cy="1952043"/>
            <a:chOff x="499315" y="2679918"/>
            <a:chExt cx="1848524" cy="2061592"/>
          </a:xfrm>
        </p:grpSpPr>
        <p:pic>
          <p:nvPicPr>
            <p:cNvPr id="26" name="Picture 25"/>
            <p:cNvPicPr>
              <a:picLocks noChangeAspect="1"/>
            </p:cNvPicPr>
            <p:nvPr/>
          </p:nvPicPr>
          <p:blipFill>
            <a:blip r:embed="rId7"/>
            <a:stretch>
              <a:fillRect/>
            </a:stretch>
          </p:blipFill>
          <p:spPr>
            <a:xfrm>
              <a:off x="727815" y="2679918"/>
              <a:ext cx="1404000" cy="1404000"/>
            </a:xfrm>
            <a:prstGeom prst="rect">
              <a:avLst/>
            </a:prstGeom>
          </p:spPr>
        </p:pic>
        <p:sp>
          <p:nvSpPr>
            <p:cNvPr id="27" name="TextBox 26"/>
            <p:cNvSpPr txBox="1"/>
            <p:nvPr/>
          </p:nvSpPr>
          <p:spPr>
            <a:xfrm>
              <a:off x="499315" y="4286442"/>
              <a:ext cx="1848524" cy="455068"/>
            </a:xfrm>
            <a:prstGeom prst="rect">
              <a:avLst/>
            </a:prstGeom>
            <a:noFill/>
          </p:spPr>
          <p:txBody>
            <a:bodyPr wrap="square" rtlCol="0">
              <a:spAutoFit/>
            </a:bodyPr>
            <a:lstStyle/>
            <a:p>
              <a:pPr algn="ctr"/>
              <a:r>
                <a:rPr lang="ru-RU" sz="2200" b="1" dirty="0" smtClean="0">
                  <a:solidFill>
                    <a:srgbClr val="338D8D"/>
                  </a:solidFill>
                </a:rPr>
                <a:t>ПОКУПАТЕЛЬ</a:t>
              </a:r>
              <a:endParaRPr lang="en-US" sz="2200" b="1" dirty="0">
                <a:solidFill>
                  <a:srgbClr val="338D8D"/>
                </a:solidFill>
              </a:endParaRPr>
            </a:p>
          </p:txBody>
        </p:sp>
      </p:grpSp>
      <p:sp>
        <p:nvSpPr>
          <p:cNvPr id="29" name="TextBox 28"/>
          <p:cNvSpPr txBox="1"/>
          <p:nvPr/>
        </p:nvSpPr>
        <p:spPr>
          <a:xfrm>
            <a:off x="1319678" y="4884811"/>
            <a:ext cx="1594788" cy="430887"/>
          </a:xfrm>
          <a:prstGeom prst="rect">
            <a:avLst/>
          </a:prstGeom>
          <a:noFill/>
        </p:spPr>
        <p:txBody>
          <a:bodyPr wrap="square" rtlCol="0">
            <a:spAutoFit/>
          </a:bodyPr>
          <a:lstStyle/>
          <a:p>
            <a:pPr algn="ctr"/>
            <a:r>
              <a:rPr lang="ru-RU" sz="2200" b="1" dirty="0" smtClean="0"/>
              <a:t>1С</a:t>
            </a:r>
            <a:r>
              <a:rPr lang="en-US" sz="2200" b="1" dirty="0" smtClean="0"/>
              <a:t>:</a:t>
            </a:r>
            <a:r>
              <a:rPr lang="ru-RU" sz="2200" b="1" dirty="0" smtClean="0"/>
              <a:t>УНФ</a:t>
            </a:r>
            <a:endParaRPr lang="en-US" sz="2200" b="1" dirty="0"/>
          </a:p>
        </p:txBody>
      </p:sp>
      <p:pic>
        <p:nvPicPr>
          <p:cNvPr id="30" name="Рисунок 29"/>
          <p:cNvPicPr>
            <a:picLocks noChangeAspect="1"/>
          </p:cNvPicPr>
          <p:nvPr/>
        </p:nvPicPr>
        <p:blipFill rotWithShape="1">
          <a:blip r:embed="rId8"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pic>
        <p:nvPicPr>
          <p:cNvPr id="2" name="Рисунок 1"/>
          <p:cNvPicPr>
            <a:picLocks noChangeAspect="1"/>
          </p:cNvPicPr>
          <p:nvPr/>
        </p:nvPicPr>
        <p:blipFill rotWithShape="1">
          <a:blip r:embed="rId9">
            <a:extLst>
              <a:ext uri="{28A0092B-C50C-407E-A947-70E740481C1C}">
                <a14:useLocalDpi xmlns:a14="http://schemas.microsoft.com/office/drawing/2010/main" val="0"/>
              </a:ext>
            </a:extLst>
          </a:blip>
          <a:srcRect t="7476" r="64175" b="7476"/>
          <a:stretch/>
        </p:blipFill>
        <p:spPr>
          <a:xfrm>
            <a:off x="2628426" y="4354629"/>
            <a:ext cx="1262299" cy="1798014"/>
          </a:xfrm>
          <a:prstGeom prst="rect">
            <a:avLst/>
          </a:prstGeom>
        </p:spPr>
      </p:pic>
    </p:spTree>
    <p:extLst>
      <p:ext uri="{BB962C8B-B14F-4D97-AF65-F5344CB8AC3E}">
        <p14:creationId xmlns:p14="http://schemas.microsoft.com/office/powerpoint/2010/main" val="4635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2340"/>
            <a:ext cx="9144000" cy="921060"/>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15" name="Прямоугольник 14"/>
          <p:cNvSpPr/>
          <p:nvPr/>
        </p:nvSpPr>
        <p:spPr>
          <a:xfrm>
            <a:off x="467544" y="1412776"/>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6" name="Прямоугольник 15"/>
          <p:cNvSpPr/>
          <p:nvPr/>
        </p:nvSpPr>
        <p:spPr>
          <a:xfrm>
            <a:off x="2499333" y="1419769"/>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7" name="Прямоугольник 16"/>
          <p:cNvSpPr/>
          <p:nvPr/>
        </p:nvSpPr>
        <p:spPr>
          <a:xfrm>
            <a:off x="4513119" y="1412776"/>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8" name="Прямоугольник 17"/>
          <p:cNvSpPr/>
          <p:nvPr/>
        </p:nvSpPr>
        <p:spPr>
          <a:xfrm>
            <a:off x="2505771" y="3573016"/>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9" name="Прямоугольник 18"/>
          <p:cNvSpPr/>
          <p:nvPr/>
        </p:nvSpPr>
        <p:spPr>
          <a:xfrm>
            <a:off x="4548009" y="3575972"/>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20"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1С:Управление нашей фирмой</a:t>
            </a:r>
          </a:p>
        </p:txBody>
      </p:sp>
      <p:sp>
        <p:nvSpPr>
          <p:cNvPr id="21" name="Прямоугольник 20"/>
          <p:cNvSpPr/>
          <p:nvPr/>
        </p:nvSpPr>
        <p:spPr>
          <a:xfrm>
            <a:off x="632689" y="1844824"/>
            <a:ext cx="1325894" cy="879472"/>
          </a:xfrm>
          <a:prstGeom prst="rect">
            <a:avLst/>
          </a:prstGeom>
        </p:spPr>
        <p:txBody>
          <a:bodyPr wrap="square">
            <a:spAutoFit/>
          </a:bodyPr>
          <a:lstStyle/>
          <a:p>
            <a:pPr>
              <a:lnSpc>
                <a:spcPct val="85000"/>
              </a:lnSpc>
              <a:spcBef>
                <a:spcPct val="35000"/>
              </a:spcBef>
            </a:pPr>
            <a:r>
              <a:rPr lang="ru-RU" altLang="ru-RU" sz="2000" dirty="0" smtClean="0"/>
              <a:t>Ведение базы клиентов</a:t>
            </a:r>
            <a:endParaRPr lang="ru-RU" altLang="ru-RU" sz="2000" dirty="0"/>
          </a:p>
        </p:txBody>
      </p:sp>
      <p:sp>
        <p:nvSpPr>
          <p:cNvPr id="13" name="Прямоугольник 12"/>
          <p:cNvSpPr/>
          <p:nvPr/>
        </p:nvSpPr>
        <p:spPr>
          <a:xfrm>
            <a:off x="2521002" y="1900742"/>
            <a:ext cx="1640954" cy="1015663"/>
          </a:xfrm>
          <a:prstGeom prst="rect">
            <a:avLst/>
          </a:prstGeom>
        </p:spPr>
        <p:txBody>
          <a:bodyPr wrap="square">
            <a:spAutoFit/>
          </a:bodyPr>
          <a:lstStyle/>
          <a:p>
            <a:r>
              <a:rPr lang="ru-RU" altLang="ru-RU" sz="2000" dirty="0" smtClean="0"/>
              <a:t>Управление </a:t>
            </a:r>
            <a:r>
              <a:rPr lang="ru-RU" altLang="ru-RU" sz="2000" dirty="0"/>
              <a:t>заказами клиентов</a:t>
            </a:r>
            <a:endParaRPr lang="ru-RU" sz="2000" dirty="0"/>
          </a:p>
        </p:txBody>
      </p:sp>
      <p:sp>
        <p:nvSpPr>
          <p:cNvPr id="23" name="Прямоугольник 22"/>
          <p:cNvSpPr/>
          <p:nvPr/>
        </p:nvSpPr>
        <p:spPr>
          <a:xfrm>
            <a:off x="4513119" y="1844824"/>
            <a:ext cx="1640954" cy="1323439"/>
          </a:xfrm>
          <a:prstGeom prst="rect">
            <a:avLst/>
          </a:prstGeom>
        </p:spPr>
        <p:txBody>
          <a:bodyPr wrap="square">
            <a:spAutoFit/>
          </a:bodyPr>
          <a:lstStyle/>
          <a:p>
            <a:r>
              <a:rPr lang="ru-RU" altLang="ru-RU" sz="2000" dirty="0" smtClean="0"/>
              <a:t>Управление ценами, </a:t>
            </a:r>
            <a:r>
              <a:rPr lang="ru-RU" altLang="ru-RU" sz="2000" dirty="0"/>
              <a:t>товарными остатками</a:t>
            </a:r>
            <a:endParaRPr lang="ru-RU" sz="2000" dirty="0"/>
          </a:p>
        </p:txBody>
      </p:sp>
      <p:sp>
        <p:nvSpPr>
          <p:cNvPr id="24" name="Прямоугольник 23"/>
          <p:cNvSpPr/>
          <p:nvPr/>
        </p:nvSpPr>
        <p:spPr>
          <a:xfrm>
            <a:off x="6697350" y="1412776"/>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25" name="Прямоугольник 24"/>
          <p:cNvSpPr/>
          <p:nvPr/>
        </p:nvSpPr>
        <p:spPr>
          <a:xfrm>
            <a:off x="6732240" y="3575972"/>
            <a:ext cx="1656184" cy="14944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26" name="Прямоугольник 25"/>
          <p:cNvSpPr/>
          <p:nvPr/>
        </p:nvSpPr>
        <p:spPr>
          <a:xfrm>
            <a:off x="6697350" y="1844824"/>
            <a:ext cx="1640954" cy="1141082"/>
          </a:xfrm>
          <a:prstGeom prst="rect">
            <a:avLst/>
          </a:prstGeom>
        </p:spPr>
        <p:txBody>
          <a:bodyPr wrap="square">
            <a:spAutoFit/>
          </a:bodyPr>
          <a:lstStyle/>
          <a:p>
            <a:pPr>
              <a:lnSpc>
                <a:spcPct val="85000"/>
              </a:lnSpc>
              <a:spcBef>
                <a:spcPct val="35000"/>
              </a:spcBef>
            </a:pPr>
            <a:r>
              <a:rPr lang="ru-RU" altLang="ru-RU" sz="2000" dirty="0" smtClean="0"/>
              <a:t>Управление работой </a:t>
            </a:r>
            <a:r>
              <a:rPr lang="ru-RU" altLang="ru-RU" sz="2000" dirty="0"/>
              <a:t>менеджеров и курьеров</a:t>
            </a:r>
          </a:p>
        </p:txBody>
      </p:sp>
      <p:sp>
        <p:nvSpPr>
          <p:cNvPr id="27" name="Прямоугольник 26"/>
          <p:cNvSpPr/>
          <p:nvPr/>
        </p:nvSpPr>
        <p:spPr>
          <a:xfrm>
            <a:off x="2505771" y="4077072"/>
            <a:ext cx="1640954" cy="879472"/>
          </a:xfrm>
          <a:prstGeom prst="rect">
            <a:avLst/>
          </a:prstGeom>
        </p:spPr>
        <p:txBody>
          <a:bodyPr wrap="square">
            <a:spAutoFit/>
          </a:bodyPr>
          <a:lstStyle/>
          <a:p>
            <a:pPr>
              <a:lnSpc>
                <a:spcPct val="85000"/>
              </a:lnSpc>
              <a:spcBef>
                <a:spcPct val="35000"/>
              </a:spcBef>
            </a:pPr>
            <a:r>
              <a:rPr lang="ru-RU" altLang="ru-RU" sz="2000" dirty="0" smtClean="0"/>
              <a:t>Управление денежными </a:t>
            </a:r>
            <a:r>
              <a:rPr lang="ru-RU" altLang="ru-RU" sz="2000" dirty="0"/>
              <a:t>средствами</a:t>
            </a:r>
          </a:p>
        </p:txBody>
      </p:sp>
      <p:sp>
        <p:nvSpPr>
          <p:cNvPr id="28" name="Прямоугольник 27"/>
          <p:cNvSpPr/>
          <p:nvPr/>
        </p:nvSpPr>
        <p:spPr>
          <a:xfrm>
            <a:off x="4601556" y="4115544"/>
            <a:ext cx="1640954" cy="617861"/>
          </a:xfrm>
          <a:prstGeom prst="rect">
            <a:avLst/>
          </a:prstGeom>
        </p:spPr>
        <p:txBody>
          <a:bodyPr wrap="square">
            <a:spAutoFit/>
          </a:bodyPr>
          <a:lstStyle/>
          <a:p>
            <a:pPr>
              <a:lnSpc>
                <a:spcPct val="85000"/>
              </a:lnSpc>
              <a:spcBef>
                <a:spcPct val="35000"/>
              </a:spcBef>
            </a:pPr>
            <a:r>
              <a:rPr lang="ru-RU" altLang="ru-RU" sz="2000" dirty="0" smtClean="0"/>
              <a:t>Управление </a:t>
            </a:r>
            <a:r>
              <a:rPr lang="ru-RU" altLang="ru-RU" sz="2000" dirty="0"/>
              <a:t>доставкой</a:t>
            </a:r>
          </a:p>
        </p:txBody>
      </p:sp>
      <p:sp>
        <p:nvSpPr>
          <p:cNvPr id="29" name="Прямоугольник 28"/>
          <p:cNvSpPr/>
          <p:nvPr/>
        </p:nvSpPr>
        <p:spPr>
          <a:xfrm>
            <a:off x="6732240" y="4194796"/>
            <a:ext cx="1640954" cy="2031325"/>
          </a:xfrm>
          <a:prstGeom prst="rect">
            <a:avLst/>
          </a:prstGeom>
        </p:spPr>
        <p:txBody>
          <a:bodyPr wrap="square">
            <a:spAutoFit/>
          </a:bodyPr>
          <a:lstStyle/>
          <a:p>
            <a:pPr>
              <a:lnSpc>
                <a:spcPct val="85000"/>
              </a:lnSpc>
              <a:spcBef>
                <a:spcPct val="35000"/>
              </a:spcBef>
            </a:pPr>
            <a:r>
              <a:rPr lang="ru-RU" altLang="ru-RU" sz="2000" dirty="0" smtClean="0"/>
              <a:t>Выполнение расчета налогов</a:t>
            </a:r>
            <a:r>
              <a:rPr lang="ru-RU" altLang="ru-RU" sz="2000" dirty="0"/>
              <a:t>, декларации НДС, сдачей отчетности</a:t>
            </a:r>
          </a:p>
          <a:p>
            <a:pPr>
              <a:lnSpc>
                <a:spcPct val="85000"/>
              </a:lnSpc>
              <a:spcBef>
                <a:spcPct val="35000"/>
              </a:spcBef>
            </a:pPr>
            <a:endParaRPr lang="ru-RU" altLang="ru-RU" sz="2000" dirty="0"/>
          </a:p>
        </p:txBody>
      </p:sp>
      <p:pic>
        <p:nvPicPr>
          <p:cNvPr id="22" name="Рисунок 21"/>
          <p:cNvPicPr>
            <a:picLocks noChangeAspect="1"/>
          </p:cNvPicPr>
          <p:nvPr/>
        </p:nvPicPr>
        <p:blipFill rotWithShape="1">
          <a:blip r:embed="rId4">
            <a:extLst>
              <a:ext uri="{28A0092B-C50C-407E-A947-70E740481C1C}">
                <a14:useLocalDpi xmlns:a14="http://schemas.microsoft.com/office/drawing/2010/main" val="0"/>
              </a:ext>
            </a:extLst>
          </a:blip>
          <a:srcRect t="7476" r="64175" b="7476"/>
          <a:stretch/>
        </p:blipFill>
        <p:spPr>
          <a:xfrm>
            <a:off x="485832" y="3101323"/>
            <a:ext cx="1493880" cy="2127877"/>
          </a:xfrm>
          <a:prstGeom prst="rect">
            <a:avLst/>
          </a:prstGeom>
        </p:spPr>
      </p:pic>
    </p:spTree>
    <p:extLst>
      <p:ext uri="{BB962C8B-B14F-4D97-AF65-F5344CB8AC3E}">
        <p14:creationId xmlns:p14="http://schemas.microsoft.com/office/powerpoint/2010/main" val="36612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87" t="4112" r="87" b="-388"/>
          <a:stretch/>
        </p:blipFill>
        <p:spPr>
          <a:xfrm>
            <a:off x="-29592" y="1151969"/>
            <a:ext cx="9173592" cy="5866046"/>
          </a:xfrm>
          <a:prstGeom prst="rect">
            <a:avLst/>
          </a:prstGeom>
        </p:spPr>
      </p:pic>
      <p:sp>
        <p:nvSpPr>
          <p:cNvPr id="6" name="Заголовок 2"/>
          <p:cNvSpPr txBox="1">
            <a:spLocks/>
          </p:cNvSpPr>
          <p:nvPr/>
        </p:nvSpPr>
        <p:spPr>
          <a:xfrm>
            <a:off x="446856" y="116632"/>
            <a:ext cx="8229600" cy="8116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СКОЛЬКО СТОИТ?</a:t>
            </a:r>
            <a:endParaRPr lang="ru-RU" dirty="0"/>
          </a:p>
        </p:txBody>
      </p:sp>
      <p:sp>
        <p:nvSpPr>
          <p:cNvPr id="8" name="Прямоугольник 7"/>
          <p:cNvSpPr/>
          <p:nvPr/>
        </p:nvSpPr>
        <p:spPr>
          <a:xfrm>
            <a:off x="1475656" y="1340768"/>
            <a:ext cx="6185347"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Content Placeholder 2"/>
          <p:cNvSpPr>
            <a:spLocks noGrp="1"/>
          </p:cNvSpPr>
          <p:nvPr>
            <p:ph idx="1"/>
          </p:nvPr>
        </p:nvSpPr>
        <p:spPr>
          <a:xfrm>
            <a:off x="1601987" y="1412776"/>
            <a:ext cx="7139136" cy="2332856"/>
          </a:xfrm>
        </p:spPr>
        <p:txBody>
          <a:bodyPr>
            <a:normAutofit/>
          </a:bodyPr>
          <a:lstStyle/>
          <a:p>
            <a:pPr eaLnBrk="1">
              <a:buFont typeface="Arial" charset="0"/>
              <a:buChar char="•"/>
              <a:defRPr/>
            </a:pPr>
            <a:r>
              <a:rPr lang="ru-RU" sz="2200" b="1" dirty="0" smtClean="0">
                <a:sym typeface="Calibri" charset="0"/>
              </a:rPr>
              <a:t>Касса: </a:t>
            </a:r>
            <a:r>
              <a:rPr lang="ru-RU" sz="2200" dirty="0">
                <a:sym typeface="Calibri" charset="0"/>
              </a:rPr>
              <a:t>от </a:t>
            </a:r>
            <a:r>
              <a:rPr lang="ru-RU" sz="2200" dirty="0" smtClean="0">
                <a:sym typeface="Calibri" charset="0"/>
              </a:rPr>
              <a:t>20 </a:t>
            </a:r>
            <a:r>
              <a:rPr lang="ru-RU" sz="2200" dirty="0">
                <a:sym typeface="Calibri" charset="0"/>
              </a:rPr>
              <a:t>тыс. руб.</a:t>
            </a:r>
          </a:p>
          <a:p>
            <a:pPr eaLnBrk="1">
              <a:buFont typeface="Arial" charset="0"/>
              <a:buChar char="•"/>
              <a:defRPr/>
            </a:pPr>
            <a:r>
              <a:rPr lang="ru-RU" sz="2200" b="1" dirty="0">
                <a:sym typeface="Calibri" charset="0"/>
              </a:rPr>
              <a:t>Подключение к ОФД: </a:t>
            </a:r>
            <a:r>
              <a:rPr lang="ru-RU" sz="2200" dirty="0">
                <a:sym typeface="Calibri" charset="0"/>
              </a:rPr>
              <a:t>3 000 руб. в </a:t>
            </a:r>
            <a:r>
              <a:rPr lang="ru-RU" sz="2200" dirty="0" smtClean="0">
                <a:sym typeface="Calibri" charset="0"/>
              </a:rPr>
              <a:t>год.</a:t>
            </a:r>
            <a:endParaRPr lang="ru-RU" sz="2200" dirty="0">
              <a:sym typeface="Calibri" charset="0"/>
            </a:endParaRPr>
          </a:p>
          <a:p>
            <a:pPr eaLnBrk="1">
              <a:buFont typeface="Arial" charset="0"/>
              <a:buChar char="•"/>
              <a:defRPr/>
            </a:pPr>
            <a:r>
              <a:rPr lang="ru-RU" sz="2200" b="1" dirty="0" smtClean="0">
                <a:sym typeface="Calibri" charset="0"/>
              </a:rPr>
              <a:t>КЭП</a:t>
            </a:r>
            <a:r>
              <a:rPr lang="ru-RU" sz="2200" b="1" dirty="0">
                <a:sym typeface="Calibri" charset="0"/>
              </a:rPr>
              <a:t>: </a:t>
            </a:r>
            <a:r>
              <a:rPr lang="ru-RU" sz="2200" dirty="0" smtClean="0">
                <a:sym typeface="Calibri" charset="0"/>
              </a:rPr>
              <a:t>1000 </a:t>
            </a:r>
            <a:r>
              <a:rPr lang="ru-RU" sz="2200" dirty="0">
                <a:sym typeface="Calibri" charset="0"/>
              </a:rPr>
              <a:t>руб. в </a:t>
            </a:r>
            <a:r>
              <a:rPr lang="ru-RU" sz="2200" dirty="0" smtClean="0">
                <a:sym typeface="Calibri" charset="0"/>
              </a:rPr>
              <a:t>год.</a:t>
            </a:r>
            <a:endParaRPr lang="ru-RU" sz="2200" dirty="0">
              <a:sym typeface="Calibri" charset="0"/>
            </a:endParaRPr>
          </a:p>
          <a:p>
            <a:pPr eaLnBrk="1">
              <a:buFont typeface="Arial" charset="0"/>
              <a:buChar char="•"/>
              <a:defRPr/>
            </a:pPr>
            <a:r>
              <a:rPr lang="ru-RU" sz="2200" b="1" dirty="0" smtClean="0">
                <a:sym typeface="Calibri" charset="0"/>
              </a:rPr>
              <a:t>1С:Управление нашей фирмой </a:t>
            </a:r>
            <a:r>
              <a:rPr lang="ru-RU" sz="2200" dirty="0" smtClean="0">
                <a:sym typeface="Calibri" charset="0"/>
              </a:rPr>
              <a:t>от 4 600 руб.</a:t>
            </a:r>
          </a:p>
          <a:p>
            <a:pPr eaLnBrk="1">
              <a:buFont typeface="Arial" charset="0"/>
              <a:buChar char="•"/>
              <a:defRPr/>
            </a:pPr>
            <a:r>
              <a:rPr lang="ru-RU" sz="2200" b="1" dirty="0" smtClean="0">
                <a:sym typeface="Calibri" charset="0"/>
              </a:rPr>
              <a:t>Внедрение</a:t>
            </a:r>
            <a:r>
              <a:rPr lang="ru-RU" sz="2200" dirty="0" smtClean="0">
                <a:sym typeface="Calibri" charset="0"/>
              </a:rPr>
              <a:t> — обращайтесь к партнерам 1С.</a:t>
            </a:r>
            <a:endParaRPr lang="ru-RU" sz="2200" dirty="0">
              <a:sym typeface="Calibri"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3055" b="64155"/>
          <a:stretch/>
        </p:blipFill>
        <p:spPr>
          <a:xfrm>
            <a:off x="104775" y="5589240"/>
            <a:ext cx="2381250" cy="1078935"/>
          </a:xfrm>
          <a:prstGeom prst="rect">
            <a:avLst/>
          </a:prstGeom>
        </p:spPr>
      </p:pic>
    </p:spTree>
    <p:extLst>
      <p:ext uri="{BB962C8B-B14F-4D97-AF65-F5344CB8AC3E}">
        <p14:creationId xmlns:p14="http://schemas.microsoft.com/office/powerpoint/2010/main" val="31400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8" name="Rectangle 3"/>
          <p:cNvSpPr txBox="1">
            <a:spLocks noChangeArrowheads="1"/>
          </p:cNvSpPr>
          <p:nvPr/>
        </p:nvSpPr>
        <p:spPr>
          <a:xfrm>
            <a:off x="4067944" y="2780655"/>
            <a:ext cx="4608512" cy="38166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61950" indent="-180975" algn="l">
              <a:spcAft>
                <a:spcPct val="50000"/>
              </a:spcAft>
              <a:buClr>
                <a:srgbClr val="CC0000"/>
              </a:buClr>
            </a:pPr>
            <a:r>
              <a:rPr lang="ru-RU" altLang="ru-RU" sz="1800" b="1" dirty="0" smtClean="0">
                <a:solidFill>
                  <a:schemeClr val="tx1"/>
                </a:solidFill>
              </a:rPr>
              <a:t>Возможности</a:t>
            </a:r>
            <a:r>
              <a:rPr lang="ru-RU" altLang="ru-RU" sz="1800" dirty="0" smtClean="0">
                <a:solidFill>
                  <a:schemeClr val="tx1"/>
                </a:solidFill>
              </a:rPr>
              <a:t>: </a:t>
            </a:r>
          </a:p>
          <a:p>
            <a:pPr marL="466725" indent="-285750" algn="l">
              <a:spcBef>
                <a:spcPct val="10000"/>
              </a:spcBef>
              <a:spcAft>
                <a:spcPct val="10000"/>
              </a:spcAft>
              <a:buFont typeface="Wingdings" pitchFamily="2" charset="2"/>
              <a:buChar char="§"/>
            </a:pPr>
            <a:r>
              <a:rPr lang="ru-RU" altLang="ru-RU" sz="1800" dirty="0">
                <a:solidFill>
                  <a:schemeClr val="tx1"/>
                </a:solidFill>
              </a:rPr>
              <a:t>поддержка 54-ФЗ, ЕГАИС;</a:t>
            </a:r>
          </a:p>
          <a:p>
            <a:pPr marL="466725" indent="-285750" algn="l">
              <a:spcBef>
                <a:spcPct val="10000"/>
              </a:spcBef>
              <a:spcAft>
                <a:spcPct val="10000"/>
              </a:spcAft>
              <a:buFont typeface="Wingdings" pitchFamily="2" charset="2"/>
              <a:buChar char="§"/>
            </a:pPr>
            <a:r>
              <a:rPr lang="ru-RU" altLang="ru-RU" sz="1800" dirty="0">
                <a:solidFill>
                  <a:schemeClr val="tx1"/>
                </a:solidFill>
              </a:rPr>
              <a:t>ведение оперативного учета товаров и денежных средств; </a:t>
            </a:r>
          </a:p>
          <a:p>
            <a:pPr marL="466725" indent="-285750" algn="l">
              <a:spcBef>
                <a:spcPct val="10000"/>
              </a:spcBef>
              <a:spcAft>
                <a:spcPct val="10000"/>
              </a:spcAft>
              <a:buFont typeface="Wingdings" pitchFamily="2" charset="2"/>
              <a:buChar char="§"/>
            </a:pPr>
            <a:r>
              <a:rPr lang="ru-RU" altLang="ru-RU" sz="1800" dirty="0">
                <a:solidFill>
                  <a:schemeClr val="tx1"/>
                </a:solidFill>
              </a:rPr>
              <a:t>работа со скидками и системами лояльности;</a:t>
            </a:r>
          </a:p>
          <a:p>
            <a:pPr marL="466725" indent="-285750" algn="l">
              <a:spcBef>
                <a:spcPct val="10000"/>
              </a:spcBef>
              <a:spcAft>
                <a:spcPct val="10000"/>
              </a:spcAft>
              <a:buFont typeface="Wingdings" pitchFamily="2" charset="2"/>
              <a:buChar char="§"/>
            </a:pPr>
            <a:r>
              <a:rPr lang="ru-RU" altLang="ru-RU" sz="1800" dirty="0">
                <a:solidFill>
                  <a:schemeClr val="tx1"/>
                </a:solidFill>
              </a:rPr>
              <a:t>поддержка работы с различным торговым оборудованием;</a:t>
            </a:r>
          </a:p>
          <a:p>
            <a:pPr marL="466725" indent="-285750" algn="l">
              <a:spcBef>
                <a:spcPct val="10000"/>
              </a:spcBef>
              <a:spcAft>
                <a:spcPct val="10000"/>
              </a:spcAft>
              <a:buFont typeface="Wingdings" pitchFamily="2" charset="2"/>
              <a:buChar char="§"/>
            </a:pPr>
            <a:r>
              <a:rPr lang="ru-RU" altLang="ru-RU" sz="1800" dirty="0">
                <a:solidFill>
                  <a:schemeClr val="tx1"/>
                </a:solidFill>
              </a:rPr>
              <a:t>управление маркетингом;</a:t>
            </a:r>
          </a:p>
          <a:p>
            <a:pPr marL="466725" indent="-285750" algn="l">
              <a:spcBef>
                <a:spcPct val="10000"/>
              </a:spcBef>
              <a:spcAft>
                <a:spcPct val="5000"/>
              </a:spcAft>
              <a:buFont typeface="Wingdings" pitchFamily="2" charset="2"/>
              <a:buChar char="§"/>
            </a:pPr>
            <a:r>
              <a:rPr lang="ru-RU" altLang="ru-RU" sz="1800" dirty="0">
                <a:solidFill>
                  <a:schemeClr val="tx1"/>
                </a:solidFill>
              </a:rPr>
              <a:t>обмен данными с программами                           «1С:Бухгалтерия»,                                                     «1С:Управление нашей фирмой</a:t>
            </a:r>
            <a:r>
              <a:rPr lang="ru-RU" altLang="ru-RU" sz="1800" dirty="0" smtClean="0">
                <a:solidFill>
                  <a:schemeClr val="tx1"/>
                </a:solidFill>
              </a:rPr>
              <a:t>».</a:t>
            </a:r>
            <a:endParaRPr lang="ru-RU" altLang="ru-RU" sz="1800" dirty="0">
              <a:solidFill>
                <a:schemeClr val="tx1"/>
              </a:solidFill>
            </a:endParaRPr>
          </a:p>
        </p:txBody>
      </p:sp>
      <p:sp>
        <p:nvSpPr>
          <p:cNvPr id="9" name="Прямоугольник 8"/>
          <p:cNvSpPr/>
          <p:nvPr/>
        </p:nvSpPr>
        <p:spPr>
          <a:xfrm>
            <a:off x="4211960" y="1929026"/>
            <a:ext cx="4572000" cy="707886"/>
          </a:xfrm>
          <a:prstGeom prst="rect">
            <a:avLst/>
          </a:prstGeom>
        </p:spPr>
        <p:txBody>
          <a:bodyPr wrap="square">
            <a:spAutoFit/>
          </a:bodyPr>
          <a:lstStyle/>
          <a:p>
            <a:pPr>
              <a:lnSpc>
                <a:spcPct val="100000"/>
              </a:lnSpc>
              <a:buClr>
                <a:srgbClr val="CC0000"/>
              </a:buClr>
              <a:buFont typeface="Arial" charset="0"/>
              <a:buNone/>
            </a:pPr>
            <a:r>
              <a:rPr lang="ru-RU" altLang="ru-RU" sz="2000" b="1" dirty="0" smtClean="0">
                <a:solidFill>
                  <a:srgbClr val="000000"/>
                </a:solidFill>
              </a:rPr>
              <a:t>КОМПЛЕКТ: </a:t>
            </a:r>
          </a:p>
          <a:p>
            <a:pPr>
              <a:lnSpc>
                <a:spcPct val="100000"/>
              </a:lnSpc>
              <a:buClr>
                <a:srgbClr val="CC0000"/>
              </a:buClr>
              <a:buFont typeface="Arial" charset="0"/>
              <a:buNone/>
            </a:pPr>
            <a:r>
              <a:rPr lang="ru-RU" altLang="ru-RU" sz="2000" b="1" dirty="0" smtClean="0">
                <a:solidFill>
                  <a:srgbClr val="000000"/>
                </a:solidFill>
              </a:rPr>
              <a:t>ФР «АТОЛ 55Ф» + «1С:РОЗНИЦА ПРОФ»</a:t>
            </a:r>
            <a:endParaRPr lang="ru-RU" altLang="ru-RU" sz="2000" dirty="0">
              <a:solidFill>
                <a:srgbClr val="000000"/>
              </a:solidFill>
            </a:endParaRPr>
          </a:p>
        </p:txBody>
      </p:sp>
      <p:pic>
        <p:nvPicPr>
          <p:cNvPr id="10" name="Picture 2" descr="магазин про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6" y="1901381"/>
            <a:ext cx="3995528" cy="282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0" y="-12340"/>
            <a:ext cx="9144000" cy="1713148"/>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Комплект для магазина на 2–5 касс</a:t>
            </a:r>
          </a:p>
          <a:p>
            <a:r>
              <a:rPr lang="ru-RU" altLang="ru-RU" sz="3600" b="1" dirty="0" smtClean="0">
                <a:solidFill>
                  <a:schemeClr val="bg1"/>
                </a:solidFill>
              </a:rPr>
              <a:t>и сети небольших розничных магазинов</a:t>
            </a:r>
          </a:p>
        </p:txBody>
      </p:sp>
    </p:spTree>
    <p:extLst>
      <p:ext uri="{BB962C8B-B14F-4D97-AF65-F5344CB8AC3E}">
        <p14:creationId xmlns:p14="http://schemas.microsoft.com/office/powerpoint/2010/main" val="32780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t="9380" b="3527"/>
          <a:stretch/>
        </p:blipFill>
        <p:spPr>
          <a:xfrm>
            <a:off x="-10344" y="1144353"/>
            <a:ext cx="9144000" cy="5866047"/>
          </a:xfrm>
          <a:prstGeom prst="rect">
            <a:avLst/>
          </a:prstGeom>
        </p:spPr>
      </p:pic>
      <p:sp>
        <p:nvSpPr>
          <p:cNvPr id="7" name="Заголовок 2"/>
          <p:cNvSpPr txBox="1">
            <a:spLocks/>
          </p:cNvSpPr>
          <p:nvPr/>
        </p:nvSpPr>
        <p:spPr>
          <a:xfrm>
            <a:off x="446856" y="116632"/>
            <a:ext cx="8229600" cy="8116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СКОЛЬКО СТОИТ?</a:t>
            </a:r>
            <a:endParaRPr lang="ru-RU" dirty="0"/>
          </a:p>
        </p:txBody>
      </p:sp>
      <p:sp>
        <p:nvSpPr>
          <p:cNvPr id="8" name="Прямоугольник 7"/>
          <p:cNvSpPr/>
          <p:nvPr/>
        </p:nvSpPr>
        <p:spPr>
          <a:xfrm>
            <a:off x="1475656" y="1340768"/>
            <a:ext cx="6185347" cy="24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Content Placeholder 2"/>
          <p:cNvSpPr txBox="1">
            <a:spLocks/>
          </p:cNvSpPr>
          <p:nvPr/>
        </p:nvSpPr>
        <p:spPr>
          <a:xfrm>
            <a:off x="1601987" y="1412776"/>
            <a:ext cx="7139136" cy="2332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defRPr/>
            </a:pPr>
            <a:r>
              <a:rPr lang="ru-RU" sz="2000" b="1" dirty="0">
                <a:sym typeface="Calibri" charset="0"/>
              </a:rPr>
              <a:t>Касса: </a:t>
            </a:r>
            <a:r>
              <a:rPr lang="ru-RU" sz="2000" dirty="0">
                <a:sym typeface="Calibri" charset="0"/>
              </a:rPr>
              <a:t>от 30 тыс. руб.</a:t>
            </a:r>
          </a:p>
          <a:p>
            <a:pPr>
              <a:buFont typeface="Arial" charset="0"/>
              <a:buChar char="•"/>
              <a:defRPr/>
            </a:pPr>
            <a:r>
              <a:rPr lang="ru-RU" sz="2000" b="1" dirty="0">
                <a:sym typeface="Calibri" charset="0"/>
              </a:rPr>
              <a:t>Подключение к ОФД: </a:t>
            </a:r>
            <a:r>
              <a:rPr lang="ru-RU" sz="2000" dirty="0">
                <a:sym typeface="Calibri" charset="0"/>
              </a:rPr>
              <a:t>3 000 руб. в </a:t>
            </a:r>
            <a:r>
              <a:rPr lang="ru-RU" sz="2000" dirty="0" smtClean="0">
                <a:sym typeface="Calibri" charset="0"/>
              </a:rPr>
              <a:t>год.</a:t>
            </a:r>
            <a:endParaRPr lang="ru-RU" sz="2000" dirty="0">
              <a:sym typeface="Calibri" charset="0"/>
            </a:endParaRPr>
          </a:p>
          <a:p>
            <a:pPr>
              <a:buFont typeface="Arial" charset="0"/>
              <a:buChar char="•"/>
              <a:defRPr/>
            </a:pPr>
            <a:r>
              <a:rPr lang="ru-RU" sz="2000" b="1" dirty="0">
                <a:sym typeface="Calibri" charset="0"/>
              </a:rPr>
              <a:t>КЭП: </a:t>
            </a:r>
            <a:r>
              <a:rPr lang="ru-RU" sz="2000" dirty="0">
                <a:sym typeface="Calibri" charset="0"/>
              </a:rPr>
              <a:t>1000 руб. в </a:t>
            </a:r>
            <a:r>
              <a:rPr lang="ru-RU" sz="2000" dirty="0" smtClean="0">
                <a:sym typeface="Calibri" charset="0"/>
              </a:rPr>
              <a:t>год.</a:t>
            </a:r>
            <a:endParaRPr lang="ru-RU" sz="2000" dirty="0">
              <a:sym typeface="Calibri" charset="0"/>
            </a:endParaRPr>
          </a:p>
          <a:p>
            <a:pPr>
              <a:buFont typeface="Arial" charset="0"/>
              <a:buChar char="•"/>
              <a:defRPr/>
            </a:pPr>
            <a:r>
              <a:rPr lang="ru-RU" sz="2000" b="1" dirty="0">
                <a:sym typeface="Calibri" charset="0"/>
              </a:rPr>
              <a:t>1С:Розница </a:t>
            </a:r>
            <a:r>
              <a:rPr lang="ru-RU" sz="2000" b="1" dirty="0" smtClean="0">
                <a:sym typeface="Calibri" charset="0"/>
              </a:rPr>
              <a:t>ПРОФ: </a:t>
            </a:r>
            <a:r>
              <a:rPr lang="ru-RU" sz="2000" dirty="0">
                <a:sym typeface="Calibri" charset="0"/>
              </a:rPr>
              <a:t>от 13 000 руб.</a:t>
            </a:r>
          </a:p>
          <a:p>
            <a:pPr>
              <a:buFont typeface="Arial" charset="0"/>
              <a:buChar char="•"/>
              <a:defRPr/>
            </a:pPr>
            <a:r>
              <a:rPr lang="ru-RU" sz="2000" b="1" dirty="0">
                <a:sym typeface="Calibri" charset="0"/>
              </a:rPr>
              <a:t>Клиентские лицензии на </a:t>
            </a:r>
            <a:r>
              <a:rPr lang="ru-RU" sz="2000" b="1" dirty="0" smtClean="0">
                <a:sym typeface="Calibri" charset="0"/>
              </a:rPr>
              <a:t>1С: </a:t>
            </a:r>
            <a:r>
              <a:rPr lang="ru-RU" sz="2000" dirty="0">
                <a:sym typeface="Calibri" charset="0"/>
              </a:rPr>
              <a:t>6 300 руб. на 1 </a:t>
            </a:r>
            <a:r>
              <a:rPr lang="ru-RU" sz="2000" dirty="0" err="1">
                <a:sym typeface="Calibri" charset="0"/>
              </a:rPr>
              <a:t>р.м</a:t>
            </a:r>
            <a:r>
              <a:rPr lang="ru-RU" sz="2000" dirty="0">
                <a:sym typeface="Calibri" charset="0"/>
              </a:rPr>
              <a:t>. </a:t>
            </a:r>
          </a:p>
          <a:p>
            <a:pPr>
              <a:buFont typeface="Arial" charset="0"/>
              <a:buChar char="•"/>
              <a:defRPr/>
            </a:pPr>
            <a:r>
              <a:rPr lang="ru-RU" sz="2000" b="1" dirty="0">
                <a:sym typeface="Calibri" charset="0"/>
              </a:rPr>
              <a:t>Внедрение </a:t>
            </a:r>
            <a:r>
              <a:rPr lang="ru-RU" sz="2000" dirty="0" smtClean="0">
                <a:sym typeface="Calibri" charset="0"/>
              </a:rPr>
              <a:t>— </a:t>
            </a:r>
            <a:r>
              <a:rPr lang="ru-RU" sz="2000" dirty="0">
                <a:sym typeface="Calibri" charset="0"/>
              </a:rPr>
              <a:t>обращайтесь к партнерам </a:t>
            </a:r>
            <a:r>
              <a:rPr lang="ru-RU" sz="2000" dirty="0" smtClean="0">
                <a:sym typeface="Calibri" charset="0"/>
              </a:rPr>
              <a:t>1С. </a:t>
            </a:r>
            <a:endParaRPr lang="ru-RU" sz="2000" dirty="0">
              <a:sym typeface="Calibri" charset="0"/>
            </a:endParaRPr>
          </a:p>
        </p:txBody>
      </p:sp>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3055" b="64155"/>
          <a:stretch/>
        </p:blipFill>
        <p:spPr>
          <a:xfrm>
            <a:off x="104775" y="5589240"/>
            <a:ext cx="2381250" cy="1078935"/>
          </a:xfrm>
          <a:prstGeom prst="rect">
            <a:avLst/>
          </a:prstGeom>
        </p:spPr>
      </p:pic>
    </p:spTree>
    <p:extLst>
      <p:ext uri="{BB962C8B-B14F-4D97-AF65-F5344CB8AC3E}">
        <p14:creationId xmlns:p14="http://schemas.microsoft.com/office/powerpoint/2010/main" val="40237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2340"/>
            <a:ext cx="9144000" cy="17131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42" name="Заголовок 1"/>
          <p:cNvSpPr>
            <a:spLocks noGrp="1"/>
          </p:cNvSpPr>
          <p:nvPr>
            <p:ph type="title" idx="4294967295"/>
          </p:nvPr>
        </p:nvSpPr>
        <p:spPr>
          <a:xfrm>
            <a:off x="0" y="331788"/>
            <a:ext cx="8748713" cy="1081087"/>
          </a:xfrm>
        </p:spPr>
        <p:txBody>
          <a:bodyPr>
            <a:normAutofit/>
          </a:bodyPr>
          <a:lstStyle/>
          <a:p>
            <a:pPr eaLnBrk="1" hangingPunct="1">
              <a:lnSpc>
                <a:spcPct val="90000"/>
              </a:lnSpc>
            </a:pPr>
            <a:r>
              <a:rPr lang="ru-RU" altLang="ru-RU" sz="3000" b="1" dirty="0" smtClean="0"/>
              <a:t>Методическая поддержка </a:t>
            </a:r>
            <a:br>
              <a:rPr lang="ru-RU" altLang="ru-RU" sz="3000" b="1" dirty="0" smtClean="0"/>
            </a:br>
            <a:r>
              <a:rPr lang="ru-RU" altLang="ru-RU" sz="3000" b="1" dirty="0" smtClean="0"/>
              <a:t>в информационной системе 1С:ИТС </a:t>
            </a:r>
          </a:p>
        </p:txBody>
      </p:sp>
      <p:sp>
        <p:nvSpPr>
          <p:cNvPr id="112643" name="Объект 2"/>
          <p:cNvSpPr>
            <a:spLocks noGrp="1"/>
          </p:cNvSpPr>
          <p:nvPr>
            <p:ph idx="4294967295"/>
          </p:nvPr>
        </p:nvSpPr>
        <p:spPr>
          <a:xfrm>
            <a:off x="898525" y="1990204"/>
            <a:ext cx="7994650" cy="2374900"/>
          </a:xfrm>
        </p:spPr>
        <p:txBody>
          <a:bodyPr>
            <a:normAutofit fontScale="92500"/>
          </a:bodyPr>
          <a:lstStyle/>
          <a:p>
            <a:pPr marL="361950" indent="-180975">
              <a:buFont typeface="Arial" charset="0"/>
              <a:buNone/>
            </a:pPr>
            <a:r>
              <a:rPr lang="ru-RU" altLang="ru-RU" sz="2200" b="1" dirty="0" smtClean="0"/>
              <a:t>Все, что вы хотели знать об онлайн-кассах, но боялись спросить,</a:t>
            </a:r>
          </a:p>
          <a:p>
            <a:pPr marL="361950" indent="-180975">
              <a:buFont typeface="Arial" charset="0"/>
              <a:buNone/>
            </a:pPr>
            <a:r>
              <a:rPr lang="ru-RU" altLang="ru-RU" sz="2200" b="1" dirty="0" smtClean="0"/>
              <a:t>в бесплатном разделе на 1С:ИТС </a:t>
            </a:r>
            <a:r>
              <a:rPr lang="en-US" altLang="ru-RU" sz="2200" b="1" dirty="0" smtClean="0">
                <a:solidFill>
                  <a:srgbClr val="C00000"/>
                </a:solidFill>
                <a:hlinkClick r:id="rId3"/>
              </a:rPr>
              <a:t>www</a:t>
            </a:r>
            <a:r>
              <a:rPr lang="ru-RU" altLang="ru-RU" sz="2200" b="1" dirty="0" smtClean="0">
                <a:solidFill>
                  <a:srgbClr val="C00000"/>
                </a:solidFill>
                <a:hlinkClick r:id="rId3"/>
              </a:rPr>
              <a:t>.</a:t>
            </a:r>
            <a:r>
              <a:rPr lang="en-US" altLang="ru-RU" sz="2200" b="1" dirty="0" smtClean="0">
                <a:solidFill>
                  <a:srgbClr val="C00000"/>
                </a:solidFill>
                <a:hlinkClick r:id="rId3"/>
              </a:rPr>
              <a:t>its.1c.ru</a:t>
            </a:r>
            <a:r>
              <a:rPr lang="ru-RU" altLang="ru-RU" sz="2200" b="1" dirty="0" smtClean="0">
                <a:solidFill>
                  <a:srgbClr val="C00000"/>
                </a:solidFill>
              </a:rPr>
              <a:t> </a:t>
            </a:r>
            <a:r>
              <a:rPr lang="en-US" altLang="ru-RU" sz="2200" b="1" dirty="0" smtClean="0">
                <a:solidFill>
                  <a:srgbClr val="C00000"/>
                </a:solidFill>
              </a:rPr>
              <a:t> </a:t>
            </a:r>
            <a:endParaRPr lang="ru-RU" altLang="ru-RU" sz="2200" b="1" dirty="0" smtClean="0">
              <a:solidFill>
                <a:srgbClr val="C00000"/>
              </a:solidFill>
            </a:endParaRPr>
          </a:p>
          <a:p>
            <a:pPr marL="361950" indent="-180975">
              <a:buFont typeface="Arial" charset="0"/>
              <a:buNone/>
            </a:pPr>
            <a:endParaRPr lang="ru-RU" altLang="ru-RU" sz="1800" dirty="0" smtClean="0"/>
          </a:p>
          <a:p>
            <a:pPr marL="466725" indent="-285750">
              <a:spcBef>
                <a:spcPct val="10000"/>
              </a:spcBef>
              <a:spcAft>
                <a:spcPct val="10000"/>
              </a:spcAft>
              <a:buFont typeface="Wingdings" panose="05000000000000000000" pitchFamily="2" charset="2"/>
              <a:buChar char="§"/>
            </a:pPr>
            <a:r>
              <a:rPr lang="ru-RU" altLang="ru-RU" sz="1800" dirty="0" smtClean="0"/>
              <a:t>Правовое регулирование применения ККТ</a:t>
            </a:r>
          </a:p>
          <a:p>
            <a:pPr marL="466725" indent="-285750">
              <a:spcBef>
                <a:spcPct val="10000"/>
              </a:spcBef>
              <a:spcAft>
                <a:spcPct val="10000"/>
              </a:spcAft>
              <a:buFont typeface="Wingdings" panose="05000000000000000000" pitchFamily="2" charset="2"/>
              <a:buChar char="§"/>
            </a:pPr>
            <a:r>
              <a:rPr lang="ru-RU" altLang="ru-RU" sz="1800" dirty="0" smtClean="0"/>
              <a:t>Организация работы с применением онлайн-касс в «1С»</a:t>
            </a:r>
          </a:p>
          <a:p>
            <a:pPr marL="466725" indent="-285750">
              <a:spcBef>
                <a:spcPct val="10000"/>
              </a:spcBef>
              <a:spcAft>
                <a:spcPct val="10000"/>
              </a:spcAft>
              <a:buFont typeface="Wingdings" panose="05000000000000000000" pitchFamily="2" charset="2"/>
              <a:buChar char="§"/>
            </a:pPr>
            <a:r>
              <a:rPr lang="ru-RU" altLang="ru-RU" sz="1800" dirty="0" smtClean="0"/>
              <a:t>Ответы экспертов «1С» на вопросы пользователей по онлайн-ККТ</a:t>
            </a:r>
          </a:p>
          <a:p>
            <a:pPr marL="466725" indent="-285750">
              <a:spcBef>
                <a:spcPct val="10000"/>
              </a:spcBef>
              <a:spcAft>
                <a:spcPct val="10000"/>
              </a:spcAft>
              <a:buFont typeface="Wingdings" panose="05000000000000000000" pitchFamily="2" charset="2"/>
              <a:buChar char="§"/>
            </a:pPr>
            <a:r>
              <a:rPr lang="ru-RU" altLang="ru-RU" sz="1800" dirty="0" smtClean="0"/>
              <a:t>Ответы на «узкие» вопросы практического толка     </a:t>
            </a:r>
          </a:p>
        </p:txBody>
      </p:sp>
      <p:pic>
        <p:nvPicPr>
          <p:cNvPr id="112646" name="Picture 6" descr="ит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0" y="4784700"/>
            <a:ext cx="9167813"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09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6" name="Rectangle 3"/>
          <p:cNvSpPr txBox="1">
            <a:spLocks noChangeArrowheads="1"/>
          </p:cNvSpPr>
          <p:nvPr/>
        </p:nvSpPr>
        <p:spPr>
          <a:xfrm>
            <a:off x="3491880" y="1124745"/>
            <a:ext cx="4968552"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dirty="0" smtClean="0">
                <a:solidFill>
                  <a:srgbClr val="FF0000"/>
                </a:solidFill>
              </a:rPr>
              <a:t>НУЖНО ЛИ ПРИМЕНЯТЬ ОНЛАЙН-КАССУ ПРИ ОПЛАТЕ ТОВАРА ПЛАТЕЖКОЙ ЧЕРЕЗ БАНК?</a:t>
            </a:r>
          </a:p>
          <a:p>
            <a:pPr algn="l">
              <a:spcAft>
                <a:spcPct val="50000"/>
              </a:spcAft>
              <a:buClr>
                <a:srgbClr val="CC0000"/>
              </a:buClr>
            </a:pPr>
            <a:r>
              <a:rPr lang="ru-RU" altLang="ru-RU" sz="1600" dirty="0" smtClean="0">
                <a:solidFill>
                  <a:srgbClr val="000000"/>
                </a:solidFill>
              </a:rPr>
              <a:t>Применять </a:t>
            </a:r>
            <a:r>
              <a:rPr lang="ru-RU" altLang="ru-RU" sz="1600" dirty="0">
                <a:solidFill>
                  <a:srgbClr val="000000"/>
                </a:solidFill>
              </a:rPr>
              <a:t>ККТ в обязательном порядке должны все организации и предприниматели при осуществлении расчетов, за исключением случаев, установленных законодательством.</a:t>
            </a:r>
          </a:p>
          <a:p>
            <a:pPr algn="l">
              <a:spcAft>
                <a:spcPct val="50000"/>
              </a:spcAft>
              <a:buClr>
                <a:srgbClr val="CC0000"/>
              </a:buClr>
            </a:pPr>
            <a:r>
              <a:rPr lang="ru-RU" altLang="ru-RU" sz="1600" dirty="0">
                <a:solidFill>
                  <a:srgbClr val="000000"/>
                </a:solidFill>
              </a:rPr>
              <a:t>Как указал</a:t>
            </a:r>
            <a:r>
              <a:rPr lang="ru-RU" altLang="ru-RU" sz="1600" b="1" dirty="0">
                <a:solidFill>
                  <a:schemeClr val="tx1"/>
                </a:solidFill>
              </a:rPr>
              <a:t> Минфин России в письме от </a:t>
            </a:r>
            <a:r>
              <a:rPr lang="ru-RU" altLang="ru-RU" sz="1600" b="1" dirty="0" smtClean="0">
                <a:solidFill>
                  <a:schemeClr val="tx1"/>
                </a:solidFill>
              </a:rPr>
              <a:t>28.04.2017         № </a:t>
            </a:r>
            <a:r>
              <a:rPr lang="ru-RU" altLang="ru-RU" sz="1600" b="1" dirty="0">
                <a:solidFill>
                  <a:schemeClr val="tx1"/>
                </a:solidFill>
              </a:rPr>
              <a:t>03-01-15/26324</a:t>
            </a:r>
            <a:r>
              <a:rPr lang="ru-RU" altLang="ru-RU" sz="1600" dirty="0">
                <a:solidFill>
                  <a:srgbClr val="000000"/>
                </a:solidFill>
              </a:rPr>
              <a:t>, 54-ФЗ не содержит исключений по применению ККТ продавцом, если покупатель оплачивает товар платежным поручением через кредитную организацию. Следовательно, продавец в этом случае обязан использовать ККТ и выдать покупателю кассовый чек в бумажном (электронном) виде.</a:t>
            </a:r>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814" t="8567" r="7279" b="7096"/>
          <a:stretch/>
        </p:blipFill>
        <p:spPr>
          <a:xfrm>
            <a:off x="161008" y="1461590"/>
            <a:ext cx="2970832" cy="2999957"/>
          </a:xfrm>
          <a:prstGeom prst="rect">
            <a:avLst/>
          </a:prstGeom>
        </p:spPr>
      </p:pic>
    </p:spTree>
    <p:extLst>
      <p:ext uri="{BB962C8B-B14F-4D97-AF65-F5344CB8AC3E}">
        <p14:creationId xmlns:p14="http://schemas.microsoft.com/office/powerpoint/2010/main" val="3493902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7" name="Rectangle 3"/>
          <p:cNvSpPr txBox="1">
            <a:spLocks noChangeArrowheads="1"/>
          </p:cNvSpPr>
          <p:nvPr/>
        </p:nvSpPr>
        <p:spPr>
          <a:xfrm>
            <a:off x="3491880" y="260648"/>
            <a:ext cx="4968552"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dirty="0">
                <a:solidFill>
                  <a:srgbClr val="FF0000"/>
                </a:solidFill>
              </a:rPr>
              <a:t>ДОЛЖЕН ЛИ ПРОДАВЕЦ ПРИМЕНЯТЬ ККТ, ЕСЛИ ПОКУПАТЕЛЬ ПОЛУЧАЕТ ТОВАР ПО ПОЧТЕ? </a:t>
            </a:r>
          </a:p>
          <a:p>
            <a:pPr algn="l">
              <a:spcAft>
                <a:spcPct val="50000"/>
              </a:spcAft>
              <a:buClr>
                <a:srgbClr val="CC0000"/>
              </a:buClr>
            </a:pPr>
            <a:r>
              <a:rPr lang="ru-RU" altLang="ru-RU" sz="1600" dirty="0">
                <a:solidFill>
                  <a:srgbClr val="000000"/>
                </a:solidFill>
              </a:rPr>
              <a:t>Почтовые отправления с наложенным платежом – это почтовые отправления с объявленной ценностью, пересылаемые между объектами федеральной почтовой связи, при подаче которых </a:t>
            </a:r>
            <a:r>
              <a:rPr lang="ru-RU" altLang="ru-RU" sz="1600" b="1" dirty="0">
                <a:solidFill>
                  <a:srgbClr val="000000"/>
                </a:solidFill>
              </a:rPr>
              <a:t>отправитель поручает организации федеральной почтовой связи получить установленную им денежную сумму с адресата и выслать ее по адресу, указанному отправителем</a:t>
            </a:r>
            <a:r>
              <a:rPr lang="ru-RU" altLang="ru-RU" sz="1600" dirty="0">
                <a:solidFill>
                  <a:srgbClr val="000000"/>
                </a:solidFill>
              </a:rPr>
              <a:t>.</a:t>
            </a:r>
          </a:p>
          <a:p>
            <a:pPr algn="l">
              <a:spcAft>
                <a:spcPct val="50000"/>
              </a:spcAft>
              <a:buClr>
                <a:srgbClr val="CC0000"/>
              </a:buClr>
            </a:pPr>
            <a:r>
              <a:rPr lang="ru-RU" altLang="ru-RU" sz="1600" dirty="0">
                <a:solidFill>
                  <a:srgbClr val="000000"/>
                </a:solidFill>
              </a:rPr>
              <a:t>При этом </a:t>
            </a:r>
            <a:r>
              <a:rPr lang="ru-RU" altLang="ru-RU" sz="1600" b="1" dirty="0">
                <a:solidFill>
                  <a:srgbClr val="000000"/>
                </a:solidFill>
              </a:rPr>
              <a:t>почтовый перевод денежных средств представляет собой услугу</a:t>
            </a:r>
            <a:r>
              <a:rPr lang="ru-RU" altLang="ru-RU" sz="1600" dirty="0">
                <a:solidFill>
                  <a:srgbClr val="000000"/>
                </a:solidFill>
              </a:rPr>
              <a:t> организаций федеральной почтовой связи по приему, обработке, перевозке (передаче), доставке (вручению) денежных средств с использованием сетей почтовой и электрической связи.</a:t>
            </a:r>
          </a:p>
          <a:p>
            <a:pPr algn="l">
              <a:spcAft>
                <a:spcPct val="50000"/>
              </a:spcAft>
              <a:buClr>
                <a:srgbClr val="CC0000"/>
              </a:buClr>
            </a:pPr>
            <a:r>
              <a:rPr lang="ru-RU" altLang="ru-RU" sz="1600" dirty="0">
                <a:solidFill>
                  <a:srgbClr val="000000"/>
                </a:solidFill>
              </a:rPr>
              <a:t>Таким образом, </a:t>
            </a:r>
            <a:r>
              <a:rPr lang="ru-RU" altLang="ru-RU" sz="1600" b="1" dirty="0">
                <a:solidFill>
                  <a:srgbClr val="000000"/>
                </a:solidFill>
              </a:rPr>
              <a:t>расчет происходит между покупателем и организацией почтовой связи, которая является агентом</a:t>
            </a:r>
            <a:r>
              <a:rPr lang="ru-RU" altLang="ru-RU" sz="1600" dirty="0">
                <a:solidFill>
                  <a:srgbClr val="000000"/>
                </a:solidFill>
              </a:rPr>
              <a:t>. Поэтому в данном случае ККТ применяет не продавец товара, а организация почтовой связи, указывая в кассовом чеке соответствующее значение реквизита «Признак агента по предмету расчета</a:t>
            </a:r>
            <a:r>
              <a:rPr lang="ru-RU" altLang="ru-RU" sz="1600" dirty="0" smtClean="0">
                <a:solidFill>
                  <a:srgbClr val="000000"/>
                </a:solidFill>
              </a:rPr>
              <a:t>».</a:t>
            </a:r>
            <a:endParaRPr lang="ru-RU" altLang="ru-RU" sz="1600" dirty="0">
              <a:solidFill>
                <a:srgbClr val="000000"/>
              </a:solidFill>
            </a:endParaRPr>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814" t="8567" r="7279" b="7096"/>
          <a:stretch/>
        </p:blipFill>
        <p:spPr>
          <a:xfrm>
            <a:off x="161008" y="1461590"/>
            <a:ext cx="2970832" cy="2999957"/>
          </a:xfrm>
          <a:prstGeom prst="rect">
            <a:avLst/>
          </a:prstGeom>
        </p:spPr>
      </p:pic>
    </p:spTree>
    <p:extLst>
      <p:ext uri="{BB962C8B-B14F-4D97-AF65-F5344CB8AC3E}">
        <p14:creationId xmlns:p14="http://schemas.microsoft.com/office/powerpoint/2010/main" val="2699765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6" name="Rectangle 3"/>
          <p:cNvSpPr txBox="1">
            <a:spLocks noChangeArrowheads="1"/>
          </p:cNvSpPr>
          <p:nvPr/>
        </p:nvSpPr>
        <p:spPr>
          <a:xfrm>
            <a:off x="3491880" y="1124745"/>
            <a:ext cx="4968552" cy="28083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dirty="0">
                <a:solidFill>
                  <a:srgbClr val="FF0000"/>
                </a:solidFill>
              </a:rPr>
              <a:t>ДОЛЖЕН ЛИ КОМИССИОНЕР ПРИМЕНЯТЬ ККТ ПРИ ТОРГОВЛЕ В </a:t>
            </a:r>
            <a:r>
              <a:rPr lang="ru-RU" altLang="ru-RU" sz="1800" b="1" dirty="0" smtClean="0">
                <a:solidFill>
                  <a:srgbClr val="FF0000"/>
                </a:solidFill>
              </a:rPr>
              <a:t>ИНТЕРНЕТЕ?</a:t>
            </a:r>
            <a:endParaRPr lang="ru-RU" altLang="ru-RU" sz="1800" b="1" dirty="0">
              <a:solidFill>
                <a:srgbClr val="1E9242"/>
              </a:solidFill>
            </a:endParaRPr>
          </a:p>
          <a:p>
            <a:pPr algn="l">
              <a:spcBef>
                <a:spcPct val="10000"/>
              </a:spcBef>
              <a:spcAft>
                <a:spcPct val="10000"/>
              </a:spcAft>
              <a:buClr>
                <a:srgbClr val="CC0000"/>
              </a:buClr>
            </a:pPr>
            <a:r>
              <a:rPr lang="ru-RU" altLang="ru-RU" sz="1600" dirty="0">
                <a:solidFill>
                  <a:srgbClr val="000000"/>
                </a:solidFill>
              </a:rPr>
              <a:t>Предприниматель-комиссионер, реализующий товар комитента через Интернет, обязан применять ККТ. К такому выводу пришел </a:t>
            </a:r>
            <a:r>
              <a:rPr lang="ru-RU" altLang="ru-RU" sz="1600" b="1" dirty="0">
                <a:solidFill>
                  <a:srgbClr val="000000"/>
                </a:solidFill>
              </a:rPr>
              <a:t>Минфин России в письме от </a:t>
            </a:r>
            <a:r>
              <a:rPr lang="ru-RU" altLang="ru-RU" sz="1600" b="1" dirty="0" smtClean="0">
                <a:solidFill>
                  <a:srgbClr val="000000"/>
                </a:solidFill>
              </a:rPr>
              <a:t>20.07.2017 № </a:t>
            </a:r>
            <a:r>
              <a:rPr lang="ru-RU" altLang="ru-RU" sz="1600" b="1" dirty="0">
                <a:solidFill>
                  <a:srgbClr val="000000"/>
                </a:solidFill>
              </a:rPr>
              <a:t>03-01-15/46225</a:t>
            </a:r>
            <a:r>
              <a:rPr lang="ru-RU" altLang="ru-RU" sz="1600" dirty="0">
                <a:solidFill>
                  <a:srgbClr val="000000"/>
                </a:solidFill>
              </a:rPr>
              <a:t>.</a:t>
            </a:r>
          </a:p>
          <a:p>
            <a:pPr algn="l">
              <a:spcAft>
                <a:spcPct val="50000"/>
              </a:spcAft>
              <a:buClr>
                <a:srgbClr val="CC0000"/>
              </a:buClr>
            </a:pPr>
            <a:r>
              <a:rPr lang="ru-RU" altLang="ru-RU" sz="1600" dirty="0">
                <a:solidFill>
                  <a:srgbClr val="000000"/>
                </a:solidFill>
              </a:rPr>
              <a:t>Дело в том, что по сделке, совершенной в интересах комитента, именно комиссионер приобретает права и становится обязанным (п. 1 ст. 990 ГК РФ). </a:t>
            </a:r>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814" t="8567" r="7279" b="7096"/>
          <a:stretch/>
        </p:blipFill>
        <p:spPr>
          <a:xfrm>
            <a:off x="161008" y="1461590"/>
            <a:ext cx="2970832" cy="2999957"/>
          </a:xfrm>
          <a:prstGeom prst="rect">
            <a:avLst/>
          </a:prstGeom>
        </p:spPr>
      </p:pic>
      <p:sp>
        <p:nvSpPr>
          <p:cNvPr id="8" name="Прямоугольник 7"/>
          <p:cNvSpPr/>
          <p:nvPr/>
        </p:nvSpPr>
        <p:spPr>
          <a:xfrm>
            <a:off x="3491880" y="4077072"/>
            <a:ext cx="4896544" cy="1754326"/>
          </a:xfrm>
          <a:prstGeom prst="rect">
            <a:avLst/>
          </a:prstGeom>
        </p:spPr>
        <p:txBody>
          <a:bodyPr wrap="square">
            <a:spAutoFit/>
          </a:bodyPr>
          <a:lstStyle/>
          <a:p>
            <a:pPr>
              <a:lnSpc>
                <a:spcPct val="100000"/>
              </a:lnSpc>
              <a:spcBef>
                <a:spcPct val="20000"/>
              </a:spcBef>
              <a:spcAft>
                <a:spcPct val="50000"/>
              </a:spcAft>
              <a:buClr>
                <a:srgbClr val="CC0000"/>
              </a:buClr>
              <a:buFont typeface="Arial" charset="0"/>
              <a:buNone/>
            </a:pPr>
            <a:r>
              <a:rPr lang="ru-RU" altLang="ru-RU" b="1" dirty="0" smtClean="0">
                <a:solidFill>
                  <a:srgbClr val="FF0000"/>
                </a:solidFill>
              </a:rPr>
              <a:t>ИСКЛЮЧЕНИЕ:</a:t>
            </a:r>
            <a:r>
              <a:rPr lang="ru-RU" altLang="ru-RU" dirty="0" smtClean="0">
                <a:solidFill>
                  <a:srgbClr val="FF0000"/>
                </a:solidFill>
              </a:rPr>
              <a:t> </a:t>
            </a:r>
            <a:r>
              <a:rPr lang="ru-RU" altLang="ru-RU" dirty="0" smtClean="0">
                <a:solidFill>
                  <a:srgbClr val="000000"/>
                </a:solidFill>
              </a:rPr>
              <a:t>предприниматели </a:t>
            </a:r>
            <a:r>
              <a:rPr lang="ru-RU" altLang="ru-RU" dirty="0">
                <a:solidFill>
                  <a:srgbClr val="000000"/>
                </a:solidFill>
              </a:rPr>
              <a:t>на ЕНВД (ПСН) </a:t>
            </a:r>
            <a:r>
              <a:rPr lang="ru-RU" altLang="ru-RU" dirty="0" smtClean="0">
                <a:solidFill>
                  <a:srgbClr val="000000"/>
                </a:solidFill>
              </a:rPr>
              <a:t>вправе </a:t>
            </a:r>
            <a:r>
              <a:rPr lang="ru-RU" altLang="ru-RU" b="1" dirty="0" smtClean="0">
                <a:solidFill>
                  <a:srgbClr val="000000"/>
                </a:solidFill>
              </a:rPr>
              <a:t>не </a:t>
            </a:r>
            <a:r>
              <a:rPr lang="ru-RU" altLang="ru-RU" b="1" dirty="0">
                <a:solidFill>
                  <a:srgbClr val="000000"/>
                </a:solidFill>
              </a:rPr>
              <a:t>применять ККТ до 01.07.2018</a:t>
            </a:r>
            <a:r>
              <a:rPr lang="ru-RU" altLang="ru-RU" dirty="0">
                <a:solidFill>
                  <a:srgbClr val="000000"/>
                </a:solidFill>
              </a:rPr>
              <a:t> при условии выдачи по требованию покупателя документа (товарного чека, квитанции, иного документа), подтверждающего прием денежных средств.</a:t>
            </a:r>
          </a:p>
        </p:txBody>
      </p:sp>
      <p:cxnSp>
        <p:nvCxnSpPr>
          <p:cNvPr id="3" name="Прямая соединительная линия 2"/>
          <p:cNvCxnSpPr/>
          <p:nvPr/>
        </p:nvCxnSpPr>
        <p:spPr>
          <a:xfrm>
            <a:off x="3563888" y="4005064"/>
            <a:ext cx="48245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12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6" name="Rectangle 3"/>
          <p:cNvSpPr txBox="1">
            <a:spLocks noChangeArrowheads="1"/>
          </p:cNvSpPr>
          <p:nvPr/>
        </p:nvSpPr>
        <p:spPr>
          <a:xfrm>
            <a:off x="3491880" y="1124745"/>
            <a:ext cx="4968552"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dirty="0">
                <a:solidFill>
                  <a:srgbClr val="FF0000"/>
                </a:solidFill>
              </a:rPr>
              <a:t>КАК ОТПРАВЛЯТЬ ЧЕКИ В ОФД В СЛУЧАЕ </a:t>
            </a:r>
            <a:r>
              <a:rPr lang="ru-RU" altLang="ru-RU" sz="1800" b="1" dirty="0" smtClean="0">
                <a:solidFill>
                  <a:srgbClr val="FF0000"/>
                </a:solidFill>
              </a:rPr>
              <a:t>ПРОБЛЕМ С </a:t>
            </a:r>
            <a:r>
              <a:rPr lang="ru-RU" altLang="ru-RU" sz="1800" b="1" dirty="0">
                <a:solidFill>
                  <a:srgbClr val="FF0000"/>
                </a:solidFill>
              </a:rPr>
              <a:t>ИНТЕРНЕТОМ, И МОЖЕТ ЛИ ЭТО </a:t>
            </a:r>
            <a:r>
              <a:rPr lang="ru-RU" altLang="ru-RU" sz="1800" b="1" dirty="0" smtClean="0">
                <a:solidFill>
                  <a:srgbClr val="FF0000"/>
                </a:solidFill>
              </a:rPr>
              <a:t>ОТРАЗИТЬСЯ НА </a:t>
            </a:r>
            <a:r>
              <a:rPr lang="ru-RU" altLang="ru-RU" sz="1800" b="1" dirty="0">
                <a:solidFill>
                  <a:srgbClr val="FF0000"/>
                </a:solidFill>
              </a:rPr>
              <a:t>ПРОДАЖАХ?</a:t>
            </a:r>
          </a:p>
          <a:p>
            <a:pPr algn="l">
              <a:spcAft>
                <a:spcPct val="50000"/>
              </a:spcAft>
              <a:buClr>
                <a:srgbClr val="CC0000"/>
              </a:buClr>
            </a:pPr>
            <a:r>
              <a:rPr lang="ru-RU" altLang="ru-RU" sz="1600" b="1" dirty="0">
                <a:solidFill>
                  <a:srgbClr val="000000"/>
                </a:solidFill>
              </a:rPr>
              <a:t>В случае временных проблем с Интернетом</a:t>
            </a:r>
            <a:r>
              <a:rPr lang="ru-RU" altLang="ru-RU" sz="1600" dirty="0">
                <a:solidFill>
                  <a:srgbClr val="000000"/>
                </a:solidFill>
              </a:rPr>
              <a:t>, онлайн-касса работает в автономном режиме и не передает чеки ОФД, а вся неотправленная информация хранится в фискальном накопителе. Как только Интернет-связь возобновляется, все сохраненные данные с ФН передаются в ОФД. </a:t>
            </a:r>
          </a:p>
          <a:p>
            <a:pPr algn="l">
              <a:spcAft>
                <a:spcPct val="50000"/>
              </a:spcAft>
              <a:buClr>
                <a:srgbClr val="CC0000"/>
              </a:buClr>
            </a:pPr>
            <a:r>
              <a:rPr lang="ru-RU" altLang="ru-RU" sz="1600" b="1" dirty="0">
                <a:solidFill>
                  <a:srgbClr val="000000"/>
                </a:solidFill>
              </a:rPr>
              <a:t>Если Интернета нет более 30 дней</a:t>
            </a:r>
            <a:r>
              <a:rPr lang="ru-RU" altLang="ru-RU" sz="1600" dirty="0">
                <a:solidFill>
                  <a:srgbClr val="000000"/>
                </a:solidFill>
              </a:rPr>
              <a:t>, то фискальный накопитель перестанет работать (будет заблокирован). В этом случае на кассе не получится сформировать ни один новый документ и продажи останавливаются.</a:t>
            </a:r>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814" t="8567" r="7279" b="7096"/>
          <a:stretch/>
        </p:blipFill>
        <p:spPr>
          <a:xfrm>
            <a:off x="161008" y="1461590"/>
            <a:ext cx="2970832" cy="2999957"/>
          </a:xfrm>
          <a:prstGeom prst="rect">
            <a:avLst/>
          </a:prstGeom>
        </p:spPr>
      </p:pic>
    </p:spTree>
    <p:extLst>
      <p:ext uri="{BB962C8B-B14F-4D97-AF65-F5344CB8AC3E}">
        <p14:creationId xmlns:p14="http://schemas.microsoft.com/office/powerpoint/2010/main" val="481127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04"/>
            <a:ext cx="9144000" cy="4733925"/>
          </a:xfrm>
          <a:prstGeom prst="rect">
            <a:avLst/>
          </a:prstGeom>
          <a:noFill/>
          <a:ln>
            <a:noFill/>
          </a:ln>
          <a:effectLst/>
          <a:extLst>
            <a:ext uri="{909E8E84-426E-40DD-AFC4-6F175D3DCCD1}">
              <a14:hiddenFill xmlns:a14="http://schemas.microsoft.com/office/drawing/2010/main">
                <a:solidFill>
                  <a:srgbClr val="F9E383">
                    <a:alpha val="50195"/>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86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814" t="8567" r="7279" b="7096"/>
          <a:stretch/>
        </p:blipFill>
        <p:spPr>
          <a:xfrm>
            <a:off x="161008" y="1461590"/>
            <a:ext cx="2970832" cy="2999957"/>
          </a:xfrm>
          <a:prstGeom prst="rect">
            <a:avLst/>
          </a:prstGeom>
        </p:spPr>
      </p:pic>
      <p:sp>
        <p:nvSpPr>
          <p:cNvPr id="8" name="Rectangle 3"/>
          <p:cNvSpPr txBox="1">
            <a:spLocks noChangeArrowheads="1"/>
          </p:cNvSpPr>
          <p:nvPr/>
        </p:nvSpPr>
        <p:spPr>
          <a:xfrm>
            <a:off x="3995936" y="1884189"/>
            <a:ext cx="4680520" cy="26645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50000"/>
              </a:spcAft>
              <a:buClr>
                <a:srgbClr val="CC0000"/>
              </a:buClr>
            </a:pPr>
            <a:r>
              <a:rPr lang="ru-RU" altLang="ru-RU" sz="1800" b="1" dirty="0">
                <a:solidFill>
                  <a:srgbClr val="FF0000"/>
                </a:solidFill>
              </a:rPr>
              <a:t>МОЖНО ЛИ ИСПОЛЬЗОВАТЬ ФН СРОКОМ ДЕЙСТВИЯ КЛЮЧА 13 МЕСЯЦЕВ ВМЕСТО </a:t>
            </a:r>
            <a:r>
              <a:rPr lang="ru-RU" altLang="ru-RU" sz="1800" b="1" dirty="0" smtClean="0">
                <a:solidFill>
                  <a:srgbClr val="FF0000"/>
                </a:solidFill>
              </a:rPr>
              <a:t>36?</a:t>
            </a:r>
            <a:endParaRPr lang="ru-RU" altLang="ru-RU" sz="1800" b="1" dirty="0" smtClean="0">
              <a:solidFill>
                <a:srgbClr val="1E9242"/>
              </a:solidFill>
            </a:endParaRPr>
          </a:p>
          <a:p>
            <a:pPr algn="l">
              <a:spcAft>
                <a:spcPct val="50000"/>
              </a:spcAft>
              <a:buClr>
                <a:srgbClr val="CC0000"/>
              </a:buClr>
            </a:pPr>
            <a:r>
              <a:rPr lang="ru-RU" altLang="ru-RU" sz="1600" dirty="0">
                <a:solidFill>
                  <a:srgbClr val="000000"/>
                </a:solidFill>
              </a:rPr>
              <a:t>Такое возможно в отдельных случаях. Согласно</a:t>
            </a:r>
            <a:r>
              <a:rPr lang="ru-RU" altLang="ru-RU" sz="1600" b="1" dirty="0">
                <a:solidFill>
                  <a:schemeClr val="folHlink"/>
                </a:solidFill>
              </a:rPr>
              <a:t> </a:t>
            </a:r>
            <a:r>
              <a:rPr lang="ru-RU" altLang="ru-RU" sz="1600" b="1" dirty="0" smtClean="0">
                <a:solidFill>
                  <a:schemeClr val="folHlink"/>
                </a:solidFill>
              </a:rPr>
              <a:t> </a:t>
            </a:r>
            <a:r>
              <a:rPr lang="ru-RU" altLang="ru-RU" sz="1600" b="1" dirty="0" smtClean="0">
                <a:solidFill>
                  <a:srgbClr val="000000"/>
                </a:solidFill>
              </a:rPr>
              <a:t>п</a:t>
            </a:r>
            <a:r>
              <a:rPr lang="ru-RU" altLang="ru-RU" sz="1600" b="1" dirty="0">
                <a:solidFill>
                  <a:srgbClr val="000000"/>
                </a:solidFill>
              </a:rPr>
              <a:t>. 6 ст. 4.1 Федерального закона от 03.07.2016 № 54-ФЗ</a:t>
            </a:r>
            <a:r>
              <a:rPr lang="ru-RU" altLang="ru-RU" sz="1600" b="1" dirty="0">
                <a:solidFill>
                  <a:schemeClr val="folHlink"/>
                </a:solidFill>
              </a:rPr>
              <a:t> </a:t>
            </a:r>
            <a:r>
              <a:rPr lang="ru-RU" altLang="ru-RU" sz="1600" dirty="0">
                <a:solidFill>
                  <a:srgbClr val="000000"/>
                </a:solidFill>
              </a:rPr>
              <a:t>фискальный накопитель со сроком действия не менее 36 месяцев должны применять пользователи онлайн-касс, которые:</a:t>
            </a:r>
          </a:p>
          <a:p>
            <a:pPr marL="547687" lvl="1" indent="-285750" algn="l">
              <a:lnSpc>
                <a:spcPct val="100000"/>
              </a:lnSpc>
              <a:spcBef>
                <a:spcPct val="10000"/>
              </a:spcBef>
              <a:spcAft>
                <a:spcPct val="10000"/>
              </a:spcAft>
              <a:buClr>
                <a:schemeClr val="folHlink"/>
              </a:buClr>
              <a:buFont typeface="Wingdings" pitchFamily="2" charset="2"/>
              <a:buChar char="§"/>
            </a:pPr>
            <a:r>
              <a:rPr lang="ru-RU" altLang="ru-RU" sz="1600" dirty="0">
                <a:solidFill>
                  <a:srgbClr val="000000"/>
                </a:solidFill>
              </a:rPr>
              <a:t>оказывают </a:t>
            </a:r>
            <a:r>
              <a:rPr lang="ru-RU" altLang="ru-RU" sz="1600" dirty="0" smtClean="0">
                <a:solidFill>
                  <a:srgbClr val="000000"/>
                </a:solidFill>
              </a:rPr>
              <a:t>услуги;</a:t>
            </a:r>
            <a:endParaRPr lang="ru-RU" altLang="ru-RU" sz="1600" dirty="0">
              <a:solidFill>
                <a:srgbClr val="000000"/>
              </a:solidFill>
            </a:endParaRPr>
          </a:p>
          <a:p>
            <a:pPr marL="547687" lvl="1" indent="-285750" algn="l">
              <a:lnSpc>
                <a:spcPct val="100000"/>
              </a:lnSpc>
              <a:spcBef>
                <a:spcPct val="10000"/>
              </a:spcBef>
              <a:spcAft>
                <a:spcPct val="10000"/>
              </a:spcAft>
              <a:buClr>
                <a:schemeClr val="folHlink"/>
              </a:buClr>
              <a:buFont typeface="Wingdings" pitchFamily="2" charset="2"/>
              <a:buChar char="§"/>
            </a:pPr>
            <a:r>
              <a:rPr lang="ru-RU" altLang="ru-RU" sz="1600" dirty="0">
                <a:solidFill>
                  <a:srgbClr val="000000"/>
                </a:solidFill>
              </a:rPr>
              <a:t>применяют УСН, ЕСХН, ЕНВД, </a:t>
            </a:r>
            <a:r>
              <a:rPr lang="ru-RU" altLang="ru-RU" sz="1600" dirty="0" smtClean="0">
                <a:solidFill>
                  <a:srgbClr val="000000"/>
                </a:solidFill>
              </a:rPr>
              <a:t>ПСН.</a:t>
            </a:r>
            <a:endParaRPr lang="ru-RU" altLang="ru-RU" sz="1600" dirty="0">
              <a:solidFill>
                <a:srgbClr val="000000"/>
              </a:solidFill>
            </a:endParaRPr>
          </a:p>
        </p:txBody>
      </p:sp>
    </p:spTree>
    <p:extLst>
      <p:ext uri="{BB962C8B-B14F-4D97-AF65-F5344CB8AC3E}">
        <p14:creationId xmlns:p14="http://schemas.microsoft.com/office/powerpoint/2010/main" val="214011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340"/>
            <a:ext cx="9144000" cy="921060"/>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7"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Немного статистики</a:t>
            </a:r>
          </a:p>
        </p:txBody>
      </p:sp>
      <p:sp>
        <p:nvSpPr>
          <p:cNvPr id="8" name="Прямоугольник 7"/>
          <p:cNvSpPr/>
          <p:nvPr/>
        </p:nvSpPr>
        <p:spPr>
          <a:xfrm>
            <a:off x="149615" y="2141807"/>
            <a:ext cx="1728192" cy="830997"/>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tx2">
                    <a:lumMod val="60000"/>
                    <a:lumOff val="40000"/>
                  </a:schemeClr>
                </a:solidFill>
              </a:rPr>
              <a:t>Операторов фискальных данных</a:t>
            </a:r>
            <a:endParaRPr lang="ru-RU" altLang="ru-RU" sz="1600" dirty="0">
              <a:solidFill>
                <a:schemeClr val="tx2">
                  <a:lumMod val="60000"/>
                  <a:lumOff val="40000"/>
                </a:schemeClr>
              </a:solidFill>
            </a:endParaRPr>
          </a:p>
        </p:txBody>
      </p:sp>
      <p:sp>
        <p:nvSpPr>
          <p:cNvPr id="2" name="Овал 1"/>
          <p:cNvSpPr/>
          <p:nvPr/>
        </p:nvSpPr>
        <p:spPr>
          <a:xfrm>
            <a:off x="273381" y="1207283"/>
            <a:ext cx="853566" cy="85356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86616" y="1319568"/>
            <a:ext cx="627095" cy="615553"/>
          </a:xfrm>
          <a:prstGeom prst="rect">
            <a:avLst/>
          </a:prstGeom>
        </p:spPr>
        <p:txBody>
          <a:bodyPr wrap="none">
            <a:spAutoFit/>
          </a:bodyPr>
          <a:lstStyle/>
          <a:p>
            <a:pPr algn="ctr"/>
            <a:r>
              <a:rPr lang="ru-RU" altLang="ru-RU" sz="3400" b="1" dirty="0" smtClean="0">
                <a:solidFill>
                  <a:schemeClr val="tx2">
                    <a:lumMod val="60000"/>
                    <a:lumOff val="40000"/>
                  </a:schemeClr>
                </a:solidFill>
              </a:rPr>
              <a:t>18</a:t>
            </a:r>
            <a:endParaRPr lang="ru-RU" sz="3400" dirty="0">
              <a:solidFill>
                <a:schemeClr val="tx2">
                  <a:lumMod val="60000"/>
                  <a:lumOff val="40000"/>
                </a:schemeClr>
              </a:solidFill>
            </a:endParaRPr>
          </a:p>
        </p:txBody>
      </p:sp>
      <p:sp>
        <p:nvSpPr>
          <p:cNvPr id="10" name="Прямоугольник 9"/>
          <p:cNvSpPr/>
          <p:nvPr/>
        </p:nvSpPr>
        <p:spPr>
          <a:xfrm>
            <a:off x="1738737" y="2154404"/>
            <a:ext cx="1728192"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4">
                    <a:lumMod val="75000"/>
                  </a:schemeClr>
                </a:solidFill>
              </a:rPr>
              <a:t>Производитель ККТ</a:t>
            </a:r>
            <a:endParaRPr lang="ru-RU" altLang="ru-RU" sz="1600" dirty="0">
              <a:solidFill>
                <a:schemeClr val="accent4">
                  <a:lumMod val="75000"/>
                </a:schemeClr>
              </a:solidFill>
            </a:endParaRPr>
          </a:p>
        </p:txBody>
      </p:sp>
      <p:sp>
        <p:nvSpPr>
          <p:cNvPr id="11" name="Овал 10"/>
          <p:cNvSpPr/>
          <p:nvPr/>
        </p:nvSpPr>
        <p:spPr>
          <a:xfrm>
            <a:off x="1864016" y="1207282"/>
            <a:ext cx="853567" cy="853567"/>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12" name="Прямоугольник 11"/>
          <p:cNvSpPr/>
          <p:nvPr/>
        </p:nvSpPr>
        <p:spPr>
          <a:xfrm>
            <a:off x="1990409" y="1319569"/>
            <a:ext cx="627095" cy="615553"/>
          </a:xfrm>
          <a:prstGeom prst="rect">
            <a:avLst/>
          </a:prstGeom>
        </p:spPr>
        <p:txBody>
          <a:bodyPr wrap="none">
            <a:spAutoFit/>
          </a:bodyPr>
          <a:lstStyle/>
          <a:p>
            <a:pPr algn="ctr"/>
            <a:r>
              <a:rPr lang="ru-RU" altLang="ru-RU" sz="3400" b="1" dirty="0" smtClean="0">
                <a:solidFill>
                  <a:schemeClr val="accent4">
                    <a:lumMod val="75000"/>
                  </a:schemeClr>
                </a:solidFill>
              </a:rPr>
              <a:t>41</a:t>
            </a:r>
            <a:endParaRPr lang="ru-RU" sz="3400" dirty="0">
              <a:solidFill>
                <a:schemeClr val="accent4">
                  <a:lumMod val="75000"/>
                </a:schemeClr>
              </a:solidFill>
            </a:endParaRPr>
          </a:p>
        </p:txBody>
      </p:sp>
      <p:sp>
        <p:nvSpPr>
          <p:cNvPr id="13" name="Прямоугольник 12"/>
          <p:cNvSpPr/>
          <p:nvPr/>
        </p:nvSpPr>
        <p:spPr>
          <a:xfrm>
            <a:off x="1835696" y="4068361"/>
            <a:ext cx="1728192"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4">
                    <a:lumMod val="75000"/>
                  </a:schemeClr>
                </a:solidFill>
              </a:rPr>
              <a:t>Модели ККТ</a:t>
            </a:r>
          </a:p>
          <a:p>
            <a:pPr>
              <a:lnSpc>
                <a:spcPct val="100000"/>
              </a:lnSpc>
              <a:buClr>
                <a:srgbClr val="CC0000"/>
              </a:buClr>
              <a:buFont typeface="Arial" charset="0"/>
              <a:buNone/>
            </a:pPr>
            <a:r>
              <a:rPr lang="ru-RU" altLang="ru-RU" sz="1600" b="1" dirty="0" smtClean="0">
                <a:solidFill>
                  <a:schemeClr val="accent4">
                    <a:lumMod val="75000"/>
                  </a:schemeClr>
                </a:solidFill>
              </a:rPr>
              <a:t>в реестре</a:t>
            </a:r>
            <a:endParaRPr lang="ru-RU" altLang="ru-RU" sz="1600" dirty="0">
              <a:solidFill>
                <a:schemeClr val="accent4">
                  <a:lumMod val="75000"/>
                </a:schemeClr>
              </a:solidFill>
            </a:endParaRPr>
          </a:p>
        </p:txBody>
      </p:sp>
      <p:sp>
        <p:nvSpPr>
          <p:cNvPr id="14" name="Овал 13"/>
          <p:cNvSpPr/>
          <p:nvPr/>
        </p:nvSpPr>
        <p:spPr>
          <a:xfrm>
            <a:off x="1864016" y="3101753"/>
            <a:ext cx="853567" cy="853567"/>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15" name="Прямоугольник 14"/>
          <p:cNvSpPr/>
          <p:nvPr/>
        </p:nvSpPr>
        <p:spPr>
          <a:xfrm>
            <a:off x="1879803" y="3220759"/>
            <a:ext cx="848309" cy="615553"/>
          </a:xfrm>
          <a:prstGeom prst="rect">
            <a:avLst/>
          </a:prstGeom>
        </p:spPr>
        <p:txBody>
          <a:bodyPr wrap="none">
            <a:spAutoFit/>
          </a:bodyPr>
          <a:lstStyle/>
          <a:p>
            <a:pPr algn="ctr"/>
            <a:r>
              <a:rPr lang="ru-RU" altLang="ru-RU" sz="3400" b="1" dirty="0" smtClean="0">
                <a:solidFill>
                  <a:schemeClr val="accent4">
                    <a:lumMod val="75000"/>
                  </a:schemeClr>
                </a:solidFill>
              </a:rPr>
              <a:t>126</a:t>
            </a:r>
            <a:endParaRPr lang="ru-RU" sz="3400" dirty="0">
              <a:solidFill>
                <a:schemeClr val="accent4">
                  <a:lumMod val="75000"/>
                </a:schemeClr>
              </a:solidFill>
            </a:endParaRPr>
          </a:p>
        </p:txBody>
      </p:sp>
      <p:sp>
        <p:nvSpPr>
          <p:cNvPr id="16" name="Прямоугольник 15"/>
          <p:cNvSpPr/>
          <p:nvPr/>
        </p:nvSpPr>
        <p:spPr>
          <a:xfrm>
            <a:off x="1786168" y="5881649"/>
            <a:ext cx="1680761"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4">
                    <a:lumMod val="75000"/>
                  </a:schemeClr>
                </a:solidFill>
              </a:rPr>
              <a:t>Экземпляров ККТ в реестре</a:t>
            </a:r>
            <a:endParaRPr lang="ru-RU" altLang="ru-RU" sz="1600" dirty="0">
              <a:solidFill>
                <a:schemeClr val="accent4">
                  <a:lumMod val="75000"/>
                </a:schemeClr>
              </a:solidFill>
            </a:endParaRPr>
          </a:p>
        </p:txBody>
      </p:sp>
      <p:sp>
        <p:nvSpPr>
          <p:cNvPr id="17" name="Овал 16"/>
          <p:cNvSpPr/>
          <p:nvPr/>
        </p:nvSpPr>
        <p:spPr>
          <a:xfrm>
            <a:off x="1911447" y="4934527"/>
            <a:ext cx="853567" cy="853567"/>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18" name="Прямоугольник 17"/>
          <p:cNvSpPr/>
          <p:nvPr/>
        </p:nvSpPr>
        <p:spPr>
          <a:xfrm>
            <a:off x="1981735" y="4941168"/>
            <a:ext cx="739306" cy="615553"/>
          </a:xfrm>
          <a:prstGeom prst="rect">
            <a:avLst/>
          </a:prstGeom>
        </p:spPr>
        <p:txBody>
          <a:bodyPr wrap="none">
            <a:spAutoFit/>
          </a:bodyPr>
          <a:lstStyle/>
          <a:p>
            <a:pPr algn="ctr"/>
            <a:r>
              <a:rPr lang="ru-RU" altLang="ru-RU" sz="3400" b="1" dirty="0" smtClean="0">
                <a:solidFill>
                  <a:schemeClr val="accent4">
                    <a:lumMod val="75000"/>
                  </a:schemeClr>
                </a:solidFill>
              </a:rPr>
              <a:t>3,9</a:t>
            </a:r>
            <a:endParaRPr lang="ru-RU" sz="3400" dirty="0">
              <a:solidFill>
                <a:schemeClr val="accent4">
                  <a:lumMod val="75000"/>
                </a:schemeClr>
              </a:solidFill>
            </a:endParaRPr>
          </a:p>
        </p:txBody>
      </p:sp>
      <p:sp>
        <p:nvSpPr>
          <p:cNvPr id="9" name="Прямоугольник 8"/>
          <p:cNvSpPr/>
          <p:nvPr/>
        </p:nvSpPr>
        <p:spPr>
          <a:xfrm>
            <a:off x="2039109" y="5376645"/>
            <a:ext cx="598241" cy="369332"/>
          </a:xfrm>
          <a:prstGeom prst="rect">
            <a:avLst/>
          </a:prstGeom>
        </p:spPr>
        <p:txBody>
          <a:bodyPr wrap="none">
            <a:spAutoFit/>
          </a:bodyPr>
          <a:lstStyle/>
          <a:p>
            <a:pPr algn="ctr"/>
            <a:r>
              <a:rPr lang="ru-RU" b="1" dirty="0" smtClean="0">
                <a:solidFill>
                  <a:schemeClr val="accent4">
                    <a:lumMod val="75000"/>
                  </a:schemeClr>
                </a:solidFill>
              </a:rPr>
              <a:t>млн</a:t>
            </a:r>
            <a:endParaRPr lang="ru-RU" dirty="0">
              <a:solidFill>
                <a:schemeClr val="accent4">
                  <a:lumMod val="75000"/>
                </a:schemeClr>
              </a:solidFill>
            </a:endParaRPr>
          </a:p>
        </p:txBody>
      </p:sp>
      <p:sp>
        <p:nvSpPr>
          <p:cNvPr id="20" name="Прямоугольник 19"/>
          <p:cNvSpPr/>
          <p:nvPr/>
        </p:nvSpPr>
        <p:spPr>
          <a:xfrm>
            <a:off x="3633539" y="2154404"/>
            <a:ext cx="1728192"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6">
                    <a:lumMod val="75000"/>
                  </a:schemeClr>
                </a:solidFill>
              </a:rPr>
              <a:t>Производителей ФН</a:t>
            </a:r>
            <a:endParaRPr lang="ru-RU" altLang="ru-RU" sz="1600" dirty="0">
              <a:solidFill>
                <a:schemeClr val="accent6">
                  <a:lumMod val="75000"/>
                </a:schemeClr>
              </a:solidFill>
            </a:endParaRPr>
          </a:p>
        </p:txBody>
      </p:sp>
      <p:sp>
        <p:nvSpPr>
          <p:cNvPr id="21" name="Овал 20"/>
          <p:cNvSpPr/>
          <p:nvPr/>
        </p:nvSpPr>
        <p:spPr>
          <a:xfrm>
            <a:off x="3758818" y="1207282"/>
            <a:ext cx="853567" cy="85356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22" name="Прямоугольник 21"/>
          <p:cNvSpPr/>
          <p:nvPr/>
        </p:nvSpPr>
        <p:spPr>
          <a:xfrm>
            <a:off x="3995818" y="1319569"/>
            <a:ext cx="405880" cy="615553"/>
          </a:xfrm>
          <a:prstGeom prst="rect">
            <a:avLst/>
          </a:prstGeom>
        </p:spPr>
        <p:txBody>
          <a:bodyPr wrap="none">
            <a:spAutoFit/>
          </a:bodyPr>
          <a:lstStyle/>
          <a:p>
            <a:pPr algn="ctr"/>
            <a:r>
              <a:rPr lang="ru-RU" altLang="ru-RU" sz="3400" b="1" dirty="0" smtClean="0">
                <a:solidFill>
                  <a:schemeClr val="accent6">
                    <a:lumMod val="75000"/>
                  </a:schemeClr>
                </a:solidFill>
              </a:rPr>
              <a:t>7</a:t>
            </a:r>
            <a:endParaRPr lang="ru-RU" sz="3400" dirty="0">
              <a:solidFill>
                <a:schemeClr val="accent6">
                  <a:lumMod val="75000"/>
                </a:schemeClr>
              </a:solidFill>
            </a:endParaRPr>
          </a:p>
        </p:txBody>
      </p:sp>
      <p:sp>
        <p:nvSpPr>
          <p:cNvPr id="23" name="Прямоугольник 22"/>
          <p:cNvSpPr/>
          <p:nvPr/>
        </p:nvSpPr>
        <p:spPr>
          <a:xfrm>
            <a:off x="3730498" y="4068361"/>
            <a:ext cx="1728192"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6">
                    <a:lumMod val="75000"/>
                  </a:schemeClr>
                </a:solidFill>
              </a:rPr>
              <a:t>Модели ФН</a:t>
            </a:r>
          </a:p>
          <a:p>
            <a:pPr>
              <a:lnSpc>
                <a:spcPct val="100000"/>
              </a:lnSpc>
              <a:buClr>
                <a:srgbClr val="CC0000"/>
              </a:buClr>
              <a:buFont typeface="Arial" charset="0"/>
              <a:buNone/>
            </a:pPr>
            <a:r>
              <a:rPr lang="ru-RU" altLang="ru-RU" sz="1600" b="1" dirty="0" smtClean="0">
                <a:solidFill>
                  <a:schemeClr val="accent6">
                    <a:lumMod val="75000"/>
                  </a:schemeClr>
                </a:solidFill>
              </a:rPr>
              <a:t>в реестре</a:t>
            </a:r>
            <a:endParaRPr lang="ru-RU" altLang="ru-RU" sz="1600" dirty="0">
              <a:solidFill>
                <a:schemeClr val="accent6">
                  <a:lumMod val="75000"/>
                </a:schemeClr>
              </a:solidFill>
            </a:endParaRPr>
          </a:p>
        </p:txBody>
      </p:sp>
      <p:sp>
        <p:nvSpPr>
          <p:cNvPr id="24" name="Овал 23"/>
          <p:cNvSpPr/>
          <p:nvPr/>
        </p:nvSpPr>
        <p:spPr>
          <a:xfrm>
            <a:off x="3758818" y="3101753"/>
            <a:ext cx="853567" cy="85356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25" name="Прямоугольник 24"/>
          <p:cNvSpPr/>
          <p:nvPr/>
        </p:nvSpPr>
        <p:spPr>
          <a:xfrm>
            <a:off x="3885212" y="3220759"/>
            <a:ext cx="627095" cy="615553"/>
          </a:xfrm>
          <a:prstGeom prst="rect">
            <a:avLst/>
          </a:prstGeom>
        </p:spPr>
        <p:txBody>
          <a:bodyPr wrap="none">
            <a:spAutoFit/>
          </a:bodyPr>
          <a:lstStyle/>
          <a:p>
            <a:pPr algn="ctr"/>
            <a:r>
              <a:rPr lang="ru-RU" altLang="ru-RU" sz="3400" b="1" dirty="0" smtClean="0">
                <a:solidFill>
                  <a:schemeClr val="accent6">
                    <a:lumMod val="75000"/>
                  </a:schemeClr>
                </a:solidFill>
              </a:rPr>
              <a:t>15</a:t>
            </a:r>
            <a:endParaRPr lang="ru-RU" sz="3400" dirty="0">
              <a:solidFill>
                <a:schemeClr val="accent6">
                  <a:lumMod val="75000"/>
                </a:schemeClr>
              </a:solidFill>
            </a:endParaRPr>
          </a:p>
        </p:txBody>
      </p:sp>
      <p:sp>
        <p:nvSpPr>
          <p:cNvPr id="26" name="Прямоугольник 25"/>
          <p:cNvSpPr/>
          <p:nvPr/>
        </p:nvSpPr>
        <p:spPr>
          <a:xfrm>
            <a:off x="3680970" y="5881649"/>
            <a:ext cx="1680761"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6">
                    <a:lumMod val="75000"/>
                  </a:schemeClr>
                </a:solidFill>
              </a:rPr>
              <a:t>Экземпляров ФН в реестре</a:t>
            </a:r>
            <a:endParaRPr lang="ru-RU" altLang="ru-RU" sz="1600" dirty="0">
              <a:solidFill>
                <a:schemeClr val="accent6">
                  <a:lumMod val="75000"/>
                </a:schemeClr>
              </a:solidFill>
            </a:endParaRPr>
          </a:p>
        </p:txBody>
      </p:sp>
      <p:sp>
        <p:nvSpPr>
          <p:cNvPr id="27" name="Овал 26"/>
          <p:cNvSpPr/>
          <p:nvPr/>
        </p:nvSpPr>
        <p:spPr>
          <a:xfrm>
            <a:off x="3806249" y="4934527"/>
            <a:ext cx="853567" cy="85356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28" name="Прямоугольник 27"/>
          <p:cNvSpPr/>
          <p:nvPr/>
        </p:nvSpPr>
        <p:spPr>
          <a:xfrm>
            <a:off x="3876537" y="4941168"/>
            <a:ext cx="739306" cy="615553"/>
          </a:xfrm>
          <a:prstGeom prst="rect">
            <a:avLst/>
          </a:prstGeom>
        </p:spPr>
        <p:txBody>
          <a:bodyPr wrap="none">
            <a:spAutoFit/>
          </a:bodyPr>
          <a:lstStyle/>
          <a:p>
            <a:pPr algn="ctr"/>
            <a:r>
              <a:rPr lang="ru-RU" altLang="ru-RU" sz="3400" b="1" dirty="0" smtClean="0">
                <a:solidFill>
                  <a:schemeClr val="accent6">
                    <a:lumMod val="75000"/>
                  </a:schemeClr>
                </a:solidFill>
              </a:rPr>
              <a:t>3,0</a:t>
            </a:r>
            <a:endParaRPr lang="ru-RU" sz="3400" dirty="0">
              <a:solidFill>
                <a:schemeClr val="accent6">
                  <a:lumMod val="75000"/>
                </a:schemeClr>
              </a:solidFill>
            </a:endParaRPr>
          </a:p>
        </p:txBody>
      </p:sp>
      <p:sp>
        <p:nvSpPr>
          <p:cNvPr id="29" name="Прямоугольник 28"/>
          <p:cNvSpPr/>
          <p:nvPr/>
        </p:nvSpPr>
        <p:spPr>
          <a:xfrm>
            <a:off x="3933911" y="5376645"/>
            <a:ext cx="598241" cy="369332"/>
          </a:xfrm>
          <a:prstGeom prst="rect">
            <a:avLst/>
          </a:prstGeom>
        </p:spPr>
        <p:txBody>
          <a:bodyPr wrap="none">
            <a:spAutoFit/>
          </a:bodyPr>
          <a:lstStyle/>
          <a:p>
            <a:pPr algn="ctr"/>
            <a:r>
              <a:rPr lang="ru-RU" b="1" dirty="0" smtClean="0">
                <a:solidFill>
                  <a:schemeClr val="accent6">
                    <a:lumMod val="75000"/>
                  </a:schemeClr>
                </a:solidFill>
              </a:rPr>
              <a:t>млн</a:t>
            </a:r>
            <a:endParaRPr lang="ru-RU" dirty="0">
              <a:solidFill>
                <a:schemeClr val="accent6">
                  <a:lumMod val="75000"/>
                </a:schemeClr>
              </a:solidFill>
            </a:endParaRPr>
          </a:p>
        </p:txBody>
      </p:sp>
      <p:sp>
        <p:nvSpPr>
          <p:cNvPr id="32" name="Прямоугольник 31"/>
          <p:cNvSpPr/>
          <p:nvPr/>
        </p:nvSpPr>
        <p:spPr>
          <a:xfrm>
            <a:off x="5528341" y="2154404"/>
            <a:ext cx="1728192" cy="1077218"/>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rgbClr val="FF0000"/>
                </a:solidFill>
              </a:rPr>
              <a:t>Юридических лиц и ИП, которые применяют ККТ</a:t>
            </a:r>
            <a:endParaRPr lang="ru-RU" altLang="ru-RU" sz="1600" dirty="0">
              <a:solidFill>
                <a:srgbClr val="FF0000"/>
              </a:solidFill>
            </a:endParaRPr>
          </a:p>
        </p:txBody>
      </p:sp>
      <p:sp>
        <p:nvSpPr>
          <p:cNvPr id="33" name="Овал 32"/>
          <p:cNvSpPr/>
          <p:nvPr/>
        </p:nvSpPr>
        <p:spPr>
          <a:xfrm>
            <a:off x="5653620" y="1207282"/>
            <a:ext cx="853567" cy="853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35" name="Прямоугольник 34"/>
          <p:cNvSpPr/>
          <p:nvPr/>
        </p:nvSpPr>
        <p:spPr>
          <a:xfrm>
            <a:off x="5669626" y="1229271"/>
            <a:ext cx="848310" cy="615553"/>
          </a:xfrm>
          <a:prstGeom prst="rect">
            <a:avLst/>
          </a:prstGeom>
        </p:spPr>
        <p:txBody>
          <a:bodyPr wrap="none">
            <a:spAutoFit/>
          </a:bodyPr>
          <a:lstStyle/>
          <a:p>
            <a:pPr algn="ctr"/>
            <a:r>
              <a:rPr lang="ru-RU" altLang="ru-RU" sz="3400" b="1" dirty="0" smtClean="0">
                <a:solidFill>
                  <a:srgbClr val="FF0000"/>
                </a:solidFill>
              </a:rPr>
              <a:t>560</a:t>
            </a:r>
            <a:endParaRPr lang="ru-RU" sz="3400" dirty="0">
              <a:solidFill>
                <a:srgbClr val="FF0000"/>
              </a:solidFill>
            </a:endParaRPr>
          </a:p>
        </p:txBody>
      </p:sp>
      <p:sp>
        <p:nvSpPr>
          <p:cNvPr id="36" name="Прямоугольник 35"/>
          <p:cNvSpPr/>
          <p:nvPr/>
        </p:nvSpPr>
        <p:spPr>
          <a:xfrm>
            <a:off x="5796136" y="1632959"/>
            <a:ext cx="596638" cy="369332"/>
          </a:xfrm>
          <a:prstGeom prst="rect">
            <a:avLst/>
          </a:prstGeom>
        </p:spPr>
        <p:txBody>
          <a:bodyPr wrap="none">
            <a:spAutoFit/>
          </a:bodyPr>
          <a:lstStyle/>
          <a:p>
            <a:pPr algn="ctr"/>
            <a:r>
              <a:rPr lang="ru-RU" b="1" dirty="0" smtClean="0">
                <a:solidFill>
                  <a:srgbClr val="FF0000"/>
                </a:solidFill>
              </a:rPr>
              <a:t>тыс</a:t>
            </a:r>
            <a:r>
              <a:rPr lang="ru-RU" b="1" dirty="0">
                <a:solidFill>
                  <a:srgbClr val="FF0000"/>
                </a:solidFill>
              </a:rPr>
              <a:t>.</a:t>
            </a:r>
            <a:endParaRPr lang="ru-RU" dirty="0">
              <a:solidFill>
                <a:srgbClr val="FF0000"/>
              </a:solidFill>
            </a:endParaRPr>
          </a:p>
        </p:txBody>
      </p:sp>
      <p:sp>
        <p:nvSpPr>
          <p:cNvPr id="37" name="Прямоугольник 36"/>
          <p:cNvSpPr/>
          <p:nvPr/>
        </p:nvSpPr>
        <p:spPr>
          <a:xfrm>
            <a:off x="7423143" y="2176393"/>
            <a:ext cx="1728192" cy="830997"/>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chemeClr val="accent3">
                    <a:lumMod val="75000"/>
                  </a:schemeClr>
                </a:solidFill>
              </a:rPr>
              <a:t>Экспертных организаций</a:t>
            </a:r>
          </a:p>
          <a:p>
            <a:pPr>
              <a:lnSpc>
                <a:spcPct val="100000"/>
              </a:lnSpc>
              <a:buClr>
                <a:srgbClr val="CC0000"/>
              </a:buClr>
              <a:buFont typeface="Arial" charset="0"/>
              <a:buNone/>
            </a:pPr>
            <a:r>
              <a:rPr lang="ru-RU" altLang="ru-RU" sz="1600" b="1" dirty="0" smtClean="0">
                <a:solidFill>
                  <a:schemeClr val="accent3">
                    <a:lumMod val="75000"/>
                  </a:schemeClr>
                </a:solidFill>
              </a:rPr>
              <a:t>в реестре</a:t>
            </a:r>
            <a:endParaRPr lang="ru-RU" altLang="ru-RU" sz="1600" dirty="0">
              <a:solidFill>
                <a:schemeClr val="accent3">
                  <a:lumMod val="75000"/>
                </a:schemeClr>
              </a:solidFill>
            </a:endParaRPr>
          </a:p>
        </p:txBody>
      </p:sp>
      <p:sp>
        <p:nvSpPr>
          <p:cNvPr id="38" name="Овал 37"/>
          <p:cNvSpPr/>
          <p:nvPr/>
        </p:nvSpPr>
        <p:spPr>
          <a:xfrm>
            <a:off x="7548422" y="1229271"/>
            <a:ext cx="853567" cy="85356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39" name="Прямоугольник 38"/>
          <p:cNvSpPr/>
          <p:nvPr/>
        </p:nvSpPr>
        <p:spPr>
          <a:xfrm>
            <a:off x="7785422" y="1341558"/>
            <a:ext cx="405880" cy="615553"/>
          </a:xfrm>
          <a:prstGeom prst="rect">
            <a:avLst/>
          </a:prstGeom>
        </p:spPr>
        <p:txBody>
          <a:bodyPr wrap="none">
            <a:spAutoFit/>
          </a:bodyPr>
          <a:lstStyle/>
          <a:p>
            <a:pPr algn="ctr"/>
            <a:r>
              <a:rPr lang="ru-RU" altLang="ru-RU" sz="3400" b="1" dirty="0" smtClean="0">
                <a:solidFill>
                  <a:schemeClr val="accent3">
                    <a:lumMod val="75000"/>
                  </a:schemeClr>
                </a:solidFill>
              </a:rPr>
              <a:t>8</a:t>
            </a:r>
            <a:endParaRPr lang="ru-RU" sz="3400" dirty="0">
              <a:solidFill>
                <a:schemeClr val="accent3">
                  <a:lumMod val="75000"/>
                </a:schemeClr>
              </a:solidFill>
            </a:endParaRPr>
          </a:p>
        </p:txBody>
      </p:sp>
      <p:sp>
        <p:nvSpPr>
          <p:cNvPr id="40" name="Прямоугольник 39"/>
          <p:cNvSpPr/>
          <p:nvPr/>
        </p:nvSpPr>
        <p:spPr>
          <a:xfrm>
            <a:off x="5572314" y="5875008"/>
            <a:ext cx="1976108" cy="584775"/>
          </a:xfrm>
          <a:prstGeom prst="rect">
            <a:avLst/>
          </a:prstGeom>
        </p:spPr>
        <p:txBody>
          <a:bodyPr wrap="square">
            <a:spAutoFit/>
          </a:bodyPr>
          <a:lstStyle/>
          <a:p>
            <a:pPr>
              <a:lnSpc>
                <a:spcPct val="100000"/>
              </a:lnSpc>
              <a:buClr>
                <a:srgbClr val="CC0000"/>
              </a:buClr>
              <a:buFont typeface="Arial" charset="0"/>
              <a:buNone/>
            </a:pPr>
            <a:r>
              <a:rPr lang="ru-RU" altLang="ru-RU" sz="1600" b="1" dirty="0" smtClean="0">
                <a:solidFill>
                  <a:srgbClr val="FF0000"/>
                </a:solidFill>
              </a:rPr>
              <a:t>Зарегистрировано ККТ в НО</a:t>
            </a:r>
            <a:endParaRPr lang="ru-RU" altLang="ru-RU" sz="1600" dirty="0">
              <a:solidFill>
                <a:srgbClr val="FF0000"/>
              </a:solidFill>
            </a:endParaRPr>
          </a:p>
        </p:txBody>
      </p:sp>
      <p:sp>
        <p:nvSpPr>
          <p:cNvPr id="41" name="Овал 40"/>
          <p:cNvSpPr/>
          <p:nvPr/>
        </p:nvSpPr>
        <p:spPr>
          <a:xfrm>
            <a:off x="5697593" y="4927886"/>
            <a:ext cx="853567" cy="853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42" name="Прямоугольник 41"/>
          <p:cNvSpPr/>
          <p:nvPr/>
        </p:nvSpPr>
        <p:spPr>
          <a:xfrm>
            <a:off x="5767881" y="4934527"/>
            <a:ext cx="739306" cy="615553"/>
          </a:xfrm>
          <a:prstGeom prst="rect">
            <a:avLst/>
          </a:prstGeom>
        </p:spPr>
        <p:txBody>
          <a:bodyPr wrap="none">
            <a:spAutoFit/>
          </a:bodyPr>
          <a:lstStyle/>
          <a:p>
            <a:pPr algn="ctr"/>
            <a:r>
              <a:rPr lang="ru-RU" altLang="ru-RU" sz="3400" b="1" dirty="0" smtClean="0">
                <a:solidFill>
                  <a:srgbClr val="FF0000"/>
                </a:solidFill>
              </a:rPr>
              <a:t>1,7</a:t>
            </a:r>
            <a:endParaRPr lang="ru-RU" sz="3400" dirty="0">
              <a:solidFill>
                <a:srgbClr val="FF0000"/>
              </a:solidFill>
            </a:endParaRPr>
          </a:p>
        </p:txBody>
      </p:sp>
      <p:sp>
        <p:nvSpPr>
          <p:cNvPr id="43" name="Прямоугольник 42"/>
          <p:cNvSpPr/>
          <p:nvPr/>
        </p:nvSpPr>
        <p:spPr>
          <a:xfrm>
            <a:off x="5825255" y="5370004"/>
            <a:ext cx="598241" cy="369332"/>
          </a:xfrm>
          <a:prstGeom prst="rect">
            <a:avLst/>
          </a:prstGeom>
        </p:spPr>
        <p:txBody>
          <a:bodyPr wrap="none">
            <a:spAutoFit/>
          </a:bodyPr>
          <a:lstStyle/>
          <a:p>
            <a:pPr algn="ctr"/>
            <a:r>
              <a:rPr lang="ru-RU" b="1" dirty="0" smtClean="0">
                <a:solidFill>
                  <a:srgbClr val="FF0000"/>
                </a:solidFill>
              </a:rPr>
              <a:t>млн</a:t>
            </a:r>
            <a:endParaRPr lang="ru-RU" dirty="0">
              <a:solidFill>
                <a:srgbClr val="FF0000"/>
              </a:solidFill>
            </a:endParaRPr>
          </a:p>
        </p:txBody>
      </p:sp>
    </p:spTree>
    <p:extLst>
      <p:ext uri="{BB962C8B-B14F-4D97-AF65-F5344CB8AC3E}">
        <p14:creationId xmlns:p14="http://schemas.microsoft.com/office/powerpoint/2010/main" val="405643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1277"/>
            <a:ext cx="9144000" cy="4572000"/>
          </a:xfrm>
          <a:prstGeom prst="rect">
            <a:avLst/>
          </a:prstGeom>
        </p:spPr>
      </p:pic>
      <p:sp>
        <p:nvSpPr>
          <p:cNvPr id="3" name="Прямоугольник 2"/>
          <p:cNvSpPr/>
          <p:nvPr/>
        </p:nvSpPr>
        <p:spPr>
          <a:xfrm>
            <a:off x="0" y="-12340"/>
            <a:ext cx="9144000" cy="9210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5"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Налоговый вычет!</a:t>
            </a:r>
          </a:p>
        </p:txBody>
      </p:sp>
      <p:sp>
        <p:nvSpPr>
          <p:cNvPr id="6" name="Прямоугольник 5"/>
          <p:cNvSpPr/>
          <p:nvPr/>
        </p:nvSpPr>
        <p:spPr>
          <a:xfrm>
            <a:off x="395536" y="1022891"/>
            <a:ext cx="3402772" cy="1000274"/>
          </a:xfrm>
          <a:prstGeom prst="rect">
            <a:avLst/>
          </a:prstGeom>
        </p:spPr>
        <p:txBody>
          <a:bodyPr wrap="square">
            <a:spAutoFit/>
          </a:bodyPr>
          <a:lstStyle/>
          <a:p>
            <a:pPr>
              <a:lnSpc>
                <a:spcPct val="100000"/>
              </a:lnSpc>
              <a:buClr>
                <a:srgbClr val="CC0000"/>
              </a:buClr>
              <a:buFont typeface="Arial" charset="0"/>
              <a:buNone/>
            </a:pPr>
            <a:r>
              <a:rPr lang="ru-RU" altLang="ru-RU" sz="3500" b="1" dirty="0" smtClean="0">
                <a:solidFill>
                  <a:srgbClr val="C00000"/>
                </a:solidFill>
              </a:rPr>
              <a:t>18 тыс. руб.</a:t>
            </a:r>
          </a:p>
          <a:p>
            <a:pPr>
              <a:lnSpc>
                <a:spcPct val="100000"/>
              </a:lnSpc>
              <a:buClr>
                <a:srgbClr val="CC0000"/>
              </a:buClr>
              <a:buFont typeface="Arial" charset="0"/>
              <a:buNone/>
            </a:pPr>
            <a:r>
              <a:rPr lang="ru-RU" altLang="ru-RU" sz="2400" dirty="0" smtClean="0">
                <a:solidFill>
                  <a:srgbClr val="C00000"/>
                </a:solidFill>
              </a:rPr>
              <a:t>на каждую единицу ККТ</a:t>
            </a:r>
            <a:endParaRPr lang="ru-RU" altLang="ru-RU" sz="2400" dirty="0">
              <a:solidFill>
                <a:srgbClr val="C00000"/>
              </a:solidFill>
            </a:endParaRPr>
          </a:p>
        </p:txBody>
      </p:sp>
      <p:sp>
        <p:nvSpPr>
          <p:cNvPr id="7" name="Прямоугольник 6"/>
          <p:cNvSpPr/>
          <p:nvPr/>
        </p:nvSpPr>
        <p:spPr>
          <a:xfrm>
            <a:off x="1187624" y="2547891"/>
            <a:ext cx="1872208" cy="1631216"/>
          </a:xfrm>
          <a:prstGeom prst="rect">
            <a:avLst/>
          </a:prstGeom>
        </p:spPr>
        <p:txBody>
          <a:bodyPr wrap="square">
            <a:spAutoFit/>
          </a:bodyPr>
          <a:lstStyle/>
          <a:p>
            <a:pPr>
              <a:lnSpc>
                <a:spcPct val="100000"/>
              </a:lnSpc>
              <a:buClr>
                <a:srgbClr val="CC0000"/>
              </a:buClr>
              <a:buFont typeface="Arial" charset="0"/>
              <a:buNone/>
            </a:pPr>
            <a:r>
              <a:rPr lang="ru-RU" altLang="ru-RU" sz="2000" b="1" dirty="0" smtClean="0">
                <a:solidFill>
                  <a:srgbClr val="C00000"/>
                </a:solidFill>
              </a:rPr>
              <a:t>Регистрация ККТ в период</a:t>
            </a:r>
          </a:p>
          <a:p>
            <a:pPr>
              <a:lnSpc>
                <a:spcPct val="100000"/>
              </a:lnSpc>
              <a:buClr>
                <a:srgbClr val="CC0000"/>
              </a:buClr>
              <a:buFont typeface="Arial" charset="0"/>
              <a:buNone/>
            </a:pPr>
            <a:r>
              <a:rPr lang="ru-RU" altLang="ru-RU" sz="2000" b="1" dirty="0" smtClean="0">
                <a:solidFill>
                  <a:srgbClr val="C00000"/>
                </a:solidFill>
              </a:rPr>
              <a:t>с 01.02.2017 </a:t>
            </a:r>
          </a:p>
          <a:p>
            <a:pPr>
              <a:lnSpc>
                <a:spcPct val="100000"/>
              </a:lnSpc>
              <a:buClr>
                <a:srgbClr val="CC0000"/>
              </a:buClr>
              <a:buFont typeface="Arial" charset="0"/>
              <a:buNone/>
            </a:pPr>
            <a:r>
              <a:rPr lang="ru-RU" altLang="ru-RU" sz="2000" b="1" dirty="0" smtClean="0">
                <a:solidFill>
                  <a:srgbClr val="C00000"/>
                </a:solidFill>
              </a:rPr>
              <a:t>по 01.07.2018 (01.07.2019)</a:t>
            </a:r>
            <a:endParaRPr lang="ru-RU" altLang="ru-RU" sz="2000" b="1" dirty="0">
              <a:solidFill>
                <a:srgbClr val="C00000"/>
              </a:solidFill>
            </a:endParaRPr>
          </a:p>
        </p:txBody>
      </p:sp>
      <p:sp>
        <p:nvSpPr>
          <p:cNvPr id="9" name="Прямоугольник 8"/>
          <p:cNvSpPr/>
          <p:nvPr/>
        </p:nvSpPr>
        <p:spPr>
          <a:xfrm>
            <a:off x="6210068" y="1549241"/>
            <a:ext cx="2933932" cy="1015663"/>
          </a:xfrm>
          <a:prstGeom prst="rect">
            <a:avLst/>
          </a:prstGeom>
        </p:spPr>
        <p:txBody>
          <a:bodyPr wrap="square">
            <a:spAutoFit/>
          </a:bodyPr>
          <a:lstStyle/>
          <a:p>
            <a:pPr>
              <a:lnSpc>
                <a:spcPct val="100000"/>
              </a:lnSpc>
              <a:buClr>
                <a:srgbClr val="CC0000"/>
              </a:buClr>
              <a:buFont typeface="Arial" charset="0"/>
              <a:buNone/>
            </a:pPr>
            <a:r>
              <a:rPr lang="ru-RU" altLang="ru-RU" sz="2000" b="1" dirty="0" smtClean="0">
                <a:solidFill>
                  <a:srgbClr val="C00000"/>
                </a:solidFill>
              </a:rPr>
              <a:t>Индивидуальный предприниматель </a:t>
            </a:r>
          </a:p>
          <a:p>
            <a:pPr>
              <a:lnSpc>
                <a:spcPct val="100000"/>
              </a:lnSpc>
              <a:buClr>
                <a:srgbClr val="CC0000"/>
              </a:buClr>
              <a:buFont typeface="Arial" charset="0"/>
              <a:buNone/>
            </a:pPr>
            <a:r>
              <a:rPr lang="ru-RU" altLang="ru-RU" sz="2000" b="1" dirty="0" smtClean="0">
                <a:solidFill>
                  <a:srgbClr val="C00000"/>
                </a:solidFill>
              </a:rPr>
              <a:t>на ЕНВД и Патенте</a:t>
            </a:r>
            <a:endParaRPr lang="ru-RU" altLang="ru-RU" sz="2000" b="1" dirty="0">
              <a:solidFill>
                <a:srgbClr val="C00000"/>
              </a:solidFill>
            </a:endParaRPr>
          </a:p>
        </p:txBody>
      </p:sp>
      <p:sp>
        <p:nvSpPr>
          <p:cNvPr id="11" name="Объект 2"/>
          <p:cNvSpPr txBox="1">
            <a:spLocks/>
          </p:cNvSpPr>
          <p:nvPr/>
        </p:nvSpPr>
        <p:spPr>
          <a:xfrm>
            <a:off x="4044000" y="5825874"/>
            <a:ext cx="433213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ru-RU" altLang="ru-RU" sz="3600" b="1" dirty="0" smtClean="0">
                <a:solidFill>
                  <a:schemeClr val="tx1"/>
                </a:solidFill>
              </a:rPr>
              <a:t>Хорошая новость!</a:t>
            </a:r>
          </a:p>
        </p:txBody>
      </p:sp>
    </p:spTree>
    <p:extLst>
      <p:ext uri="{BB962C8B-B14F-4D97-AF65-F5344CB8AC3E}">
        <p14:creationId xmlns:p14="http://schemas.microsoft.com/office/powerpoint/2010/main" val="376731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340"/>
            <a:ext cx="9144000" cy="9210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5"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Как получить вычет ИП «второй волны»</a:t>
            </a:r>
          </a:p>
        </p:txBody>
      </p:sp>
      <p:sp>
        <p:nvSpPr>
          <p:cNvPr id="6" name="Прямоугольник 5"/>
          <p:cNvSpPr/>
          <p:nvPr/>
        </p:nvSpPr>
        <p:spPr>
          <a:xfrm>
            <a:off x="611560" y="1246108"/>
            <a:ext cx="3528392" cy="5760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2" name="Прямоугольник 1"/>
          <p:cNvSpPr/>
          <p:nvPr/>
        </p:nvSpPr>
        <p:spPr>
          <a:xfrm>
            <a:off x="611561" y="1287919"/>
            <a:ext cx="3456384" cy="492443"/>
          </a:xfrm>
          <a:prstGeom prst="rect">
            <a:avLst/>
          </a:prstGeom>
        </p:spPr>
        <p:txBody>
          <a:bodyPr wrap="square">
            <a:spAutoFit/>
          </a:bodyPr>
          <a:lstStyle/>
          <a:p>
            <a:pPr algn="ctr"/>
            <a:r>
              <a:rPr lang="ru-RU" altLang="ru-RU" sz="2600" b="1" dirty="0" smtClean="0"/>
              <a:t>ЕНВД</a:t>
            </a:r>
            <a:endParaRPr lang="ru-RU" sz="2600" dirty="0"/>
          </a:p>
        </p:txBody>
      </p:sp>
      <p:sp>
        <p:nvSpPr>
          <p:cNvPr id="8" name="Прямоугольник 7"/>
          <p:cNvSpPr/>
          <p:nvPr/>
        </p:nvSpPr>
        <p:spPr>
          <a:xfrm>
            <a:off x="4987833" y="1246108"/>
            <a:ext cx="3544607" cy="57606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338D8D"/>
              </a:solidFill>
            </a:endParaRPr>
          </a:p>
        </p:txBody>
      </p:sp>
      <p:sp>
        <p:nvSpPr>
          <p:cNvPr id="9" name="Прямоугольник 8"/>
          <p:cNvSpPr/>
          <p:nvPr/>
        </p:nvSpPr>
        <p:spPr>
          <a:xfrm>
            <a:off x="4987833" y="1287919"/>
            <a:ext cx="3544607" cy="492443"/>
          </a:xfrm>
          <a:prstGeom prst="rect">
            <a:avLst/>
          </a:prstGeom>
        </p:spPr>
        <p:txBody>
          <a:bodyPr wrap="square">
            <a:spAutoFit/>
          </a:bodyPr>
          <a:lstStyle/>
          <a:p>
            <a:pPr algn="ctr"/>
            <a:r>
              <a:rPr lang="ru-RU" altLang="ru-RU" sz="2600" b="1" dirty="0" smtClean="0"/>
              <a:t>ПАТЕНТ</a:t>
            </a:r>
            <a:endParaRPr lang="ru-RU" sz="2600" dirty="0"/>
          </a:p>
        </p:txBody>
      </p:sp>
      <p:sp>
        <p:nvSpPr>
          <p:cNvPr id="7" name="Прямоугольник 6"/>
          <p:cNvSpPr/>
          <p:nvPr/>
        </p:nvSpPr>
        <p:spPr>
          <a:xfrm>
            <a:off x="755576" y="3336955"/>
            <a:ext cx="3456384" cy="1708160"/>
          </a:xfrm>
          <a:prstGeom prst="rect">
            <a:avLst/>
          </a:prstGeom>
        </p:spPr>
        <p:txBody>
          <a:bodyPr wrap="square">
            <a:spAutoFit/>
          </a:bodyPr>
          <a:lstStyle/>
          <a:p>
            <a:pPr marL="342900" indent="-342900">
              <a:buFont typeface="Wingdings" panose="05000000000000000000" pitchFamily="2" charset="2"/>
              <a:buChar char="§"/>
            </a:pPr>
            <a:r>
              <a:rPr lang="ru-RU" sz="2200" dirty="0" smtClean="0"/>
              <a:t>Подать декларацию </a:t>
            </a:r>
          </a:p>
          <a:p>
            <a:r>
              <a:rPr lang="ru-RU" sz="2200" dirty="0" smtClean="0"/>
              <a:t>по установленной форме.</a:t>
            </a:r>
          </a:p>
          <a:p>
            <a:r>
              <a:rPr lang="ru-RU" dirty="0" smtClean="0"/>
              <a:t>В декларации указать размер затрат, но не более 18 тыс. руб. на единицу ККТ.</a:t>
            </a:r>
          </a:p>
          <a:p>
            <a:endParaRPr lang="ru-RU" sz="700" dirty="0" smtClean="0"/>
          </a:p>
        </p:txBody>
      </p:sp>
      <p:sp>
        <p:nvSpPr>
          <p:cNvPr id="10" name="Прямоугольник 9"/>
          <p:cNvSpPr/>
          <p:nvPr/>
        </p:nvSpPr>
        <p:spPr>
          <a:xfrm>
            <a:off x="2843808" y="2089445"/>
            <a:ext cx="3888432" cy="1215717"/>
          </a:xfrm>
          <a:prstGeom prst="rect">
            <a:avLst/>
          </a:prstGeom>
        </p:spPr>
        <p:txBody>
          <a:bodyPr wrap="square">
            <a:spAutoFit/>
          </a:bodyPr>
          <a:lstStyle/>
          <a:p>
            <a:pPr marL="342900" indent="-342900">
              <a:buFont typeface="Wingdings" panose="05000000000000000000" pitchFamily="2" charset="2"/>
              <a:buChar char="§"/>
            </a:pPr>
            <a:r>
              <a:rPr lang="ru-RU" altLang="ru-RU" sz="2200" dirty="0">
                <a:solidFill>
                  <a:srgbClr val="000000"/>
                </a:solidFill>
              </a:rPr>
              <a:t>Приобрести ККТ.</a:t>
            </a:r>
          </a:p>
          <a:p>
            <a:endParaRPr lang="ru-RU" altLang="ru-RU" sz="700" dirty="0">
              <a:solidFill>
                <a:srgbClr val="000000"/>
              </a:solidFill>
            </a:endParaRPr>
          </a:p>
          <a:p>
            <a:pPr marL="342900" indent="-342900">
              <a:buFont typeface="Wingdings" panose="05000000000000000000" pitchFamily="2" charset="2"/>
              <a:buChar char="§"/>
            </a:pPr>
            <a:r>
              <a:rPr lang="ru-RU" altLang="ru-RU" sz="2200" dirty="0">
                <a:solidFill>
                  <a:srgbClr val="000000"/>
                </a:solidFill>
              </a:rPr>
              <a:t>Зарегистрировать ККТ в НО.</a:t>
            </a:r>
          </a:p>
          <a:p>
            <a:r>
              <a:rPr lang="ru-RU" sz="2200" b="1" dirty="0">
                <a:solidFill>
                  <a:srgbClr val="C00000"/>
                </a:solidFill>
              </a:rPr>
              <a:t>Крайний срок 01.07.2018.</a:t>
            </a:r>
          </a:p>
        </p:txBody>
      </p:sp>
      <p:sp>
        <p:nvSpPr>
          <p:cNvPr id="14" name="Прямоугольник 13"/>
          <p:cNvSpPr/>
          <p:nvPr/>
        </p:nvSpPr>
        <p:spPr>
          <a:xfrm>
            <a:off x="5148064" y="3336955"/>
            <a:ext cx="3456384" cy="2492990"/>
          </a:xfrm>
          <a:prstGeom prst="rect">
            <a:avLst/>
          </a:prstGeom>
        </p:spPr>
        <p:txBody>
          <a:bodyPr wrap="square">
            <a:spAutoFit/>
          </a:bodyPr>
          <a:lstStyle/>
          <a:p>
            <a:pPr marL="342900" indent="-342900">
              <a:buFont typeface="Wingdings" panose="05000000000000000000" pitchFamily="2" charset="2"/>
              <a:buChar char="§"/>
            </a:pPr>
            <a:r>
              <a:rPr lang="ru-RU" sz="2200" dirty="0" smtClean="0"/>
              <a:t>Подать заявление* </a:t>
            </a:r>
          </a:p>
          <a:p>
            <a:r>
              <a:rPr lang="ru-RU" sz="2200" dirty="0" smtClean="0"/>
              <a:t>с указанием обязательных реквизитов.</a:t>
            </a:r>
          </a:p>
          <a:p>
            <a:r>
              <a:rPr lang="ru-RU" dirty="0" smtClean="0"/>
              <a:t>В заявлении указать размер затрат, но не более 18 тыс. руб. на единицу ККТ.</a:t>
            </a:r>
          </a:p>
          <a:p>
            <a:r>
              <a:rPr lang="ru-RU" sz="1600" dirty="0" smtClean="0"/>
              <a:t>*Письмо ФНС России от 04.04.2018 № СД-4-3</a:t>
            </a:r>
            <a:r>
              <a:rPr lang="en-US" sz="1600" dirty="0" smtClean="0"/>
              <a:t>/</a:t>
            </a:r>
            <a:r>
              <a:rPr lang="ru-RU" sz="1600" dirty="0" smtClean="0"/>
              <a:t>6342</a:t>
            </a:r>
            <a:r>
              <a:rPr lang="en-US" sz="1600" dirty="0" smtClean="0"/>
              <a:t>@</a:t>
            </a:r>
            <a:endParaRPr lang="ru-RU" sz="1600" dirty="0" smtClean="0"/>
          </a:p>
        </p:txBody>
      </p:sp>
      <p:sp>
        <p:nvSpPr>
          <p:cNvPr id="13" name="Прямоугольник 12"/>
          <p:cNvSpPr/>
          <p:nvPr/>
        </p:nvSpPr>
        <p:spPr>
          <a:xfrm>
            <a:off x="3006080" y="5904562"/>
            <a:ext cx="4572000" cy="769441"/>
          </a:xfrm>
          <a:prstGeom prst="rect">
            <a:avLst/>
          </a:prstGeom>
        </p:spPr>
        <p:txBody>
          <a:bodyPr>
            <a:spAutoFit/>
          </a:bodyPr>
          <a:lstStyle/>
          <a:p>
            <a:pPr marL="342900" indent="-342900">
              <a:buFont typeface="Wingdings" panose="05000000000000000000" pitchFamily="2" charset="2"/>
              <a:buChar char="§"/>
            </a:pPr>
            <a:r>
              <a:rPr lang="ru-RU" sz="2200" b="1" dirty="0">
                <a:solidFill>
                  <a:srgbClr val="C00000"/>
                </a:solidFill>
              </a:rPr>
              <a:t>Уменьшить сумму </a:t>
            </a:r>
            <a:r>
              <a:rPr lang="ru-RU" sz="2200" b="1" dirty="0" smtClean="0">
                <a:solidFill>
                  <a:srgbClr val="C00000"/>
                </a:solidFill>
              </a:rPr>
              <a:t>налога</a:t>
            </a:r>
          </a:p>
          <a:p>
            <a:r>
              <a:rPr lang="ru-RU" sz="2200" b="1" dirty="0" smtClean="0">
                <a:solidFill>
                  <a:srgbClr val="C00000"/>
                </a:solidFill>
              </a:rPr>
              <a:t>к уплате на сумму затрат.</a:t>
            </a:r>
            <a:endParaRPr lang="ru-RU" sz="2200" b="1" dirty="0">
              <a:solidFill>
                <a:srgbClr val="C00000"/>
              </a:solidFill>
            </a:endParaRPr>
          </a:p>
        </p:txBody>
      </p:sp>
      <p:cxnSp>
        <p:nvCxnSpPr>
          <p:cNvPr id="16" name="Прямая соединительная линия 15"/>
          <p:cNvCxnSpPr/>
          <p:nvPr/>
        </p:nvCxnSpPr>
        <p:spPr>
          <a:xfrm>
            <a:off x="611560" y="2492896"/>
            <a:ext cx="7920880" cy="0"/>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a:off x="611560" y="2089445"/>
            <a:ext cx="7920880" cy="0"/>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a:off x="611560" y="3297693"/>
            <a:ext cx="7920880" cy="0"/>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611560" y="5805264"/>
            <a:ext cx="7920880" cy="0"/>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a:off x="4572000" y="3429000"/>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11" name="Прямоугольник 10"/>
          <p:cNvSpPr/>
          <p:nvPr/>
        </p:nvSpPr>
        <p:spPr>
          <a:xfrm>
            <a:off x="0" y="-12340"/>
            <a:ext cx="9144000" cy="1713148"/>
          </a:xfrm>
          <a:prstGeom prst="rect">
            <a:avLst/>
          </a:prstGeom>
          <a:solidFill>
            <a:srgbClr val="338D8D"/>
          </a:solidFill>
          <a:ln>
            <a:solidFill>
              <a:srgbClr val="33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бъект 2"/>
          <p:cNvSpPr txBox="1">
            <a:spLocks/>
          </p:cNvSpPr>
          <p:nvPr/>
        </p:nvSpPr>
        <p:spPr>
          <a:xfrm>
            <a:off x="1296144" y="476672"/>
            <a:ext cx="63722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smtClean="0">
                <a:solidFill>
                  <a:schemeClr val="bg1"/>
                </a:solidFill>
              </a:rPr>
              <a:t>Резюме</a:t>
            </a:r>
          </a:p>
        </p:txBody>
      </p:sp>
      <p:sp>
        <p:nvSpPr>
          <p:cNvPr id="14" name="Rectangle 3"/>
          <p:cNvSpPr txBox="1">
            <a:spLocks noChangeArrowheads="1"/>
          </p:cNvSpPr>
          <p:nvPr/>
        </p:nvSpPr>
        <p:spPr>
          <a:xfrm>
            <a:off x="3347864" y="1844824"/>
            <a:ext cx="5544616"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00000"/>
              </a:lnSpc>
              <a:spcBef>
                <a:spcPct val="15000"/>
              </a:spcBef>
              <a:spcAft>
                <a:spcPct val="15000"/>
              </a:spcAft>
              <a:buClr>
                <a:schemeClr val="folHlink"/>
              </a:buClr>
            </a:pPr>
            <a:r>
              <a:rPr lang="ru-RU" altLang="ru-RU" sz="1800" b="1" dirty="0">
                <a:solidFill>
                  <a:srgbClr val="000000"/>
                </a:solidFill>
              </a:rPr>
              <a:t>Практика </a:t>
            </a:r>
            <a:r>
              <a:rPr lang="ru-RU" altLang="ru-RU" sz="1800" b="1" dirty="0" err="1">
                <a:solidFill>
                  <a:srgbClr val="000000"/>
                </a:solidFill>
              </a:rPr>
              <a:t>правоприменения</a:t>
            </a:r>
            <a:r>
              <a:rPr lang="ru-RU" altLang="ru-RU" sz="1800" b="1" dirty="0">
                <a:solidFill>
                  <a:srgbClr val="000000"/>
                </a:solidFill>
              </a:rPr>
              <a:t> 54-ФЗ продолжает </a:t>
            </a:r>
            <a:r>
              <a:rPr lang="ru-RU" altLang="ru-RU" sz="1800" b="1" dirty="0" smtClean="0">
                <a:solidFill>
                  <a:srgbClr val="000000"/>
                </a:solidFill>
              </a:rPr>
              <a:t>формироваться.</a:t>
            </a:r>
          </a:p>
          <a:p>
            <a:pPr algn="l">
              <a:lnSpc>
                <a:spcPct val="100000"/>
              </a:lnSpc>
              <a:spcBef>
                <a:spcPct val="15000"/>
              </a:spcBef>
              <a:spcAft>
                <a:spcPct val="15000"/>
              </a:spcAft>
              <a:buClr>
                <a:schemeClr val="folHlink"/>
              </a:buClr>
            </a:pPr>
            <a:endParaRPr lang="ru-RU" altLang="ru-RU" sz="600" b="1" dirty="0">
              <a:solidFill>
                <a:srgbClr val="000000"/>
              </a:solidFill>
            </a:endParaRPr>
          </a:p>
          <a:p>
            <a:pPr algn="l">
              <a:lnSpc>
                <a:spcPct val="100000"/>
              </a:lnSpc>
              <a:spcBef>
                <a:spcPct val="15000"/>
              </a:spcBef>
              <a:spcAft>
                <a:spcPct val="15000"/>
              </a:spcAft>
              <a:buClr>
                <a:schemeClr val="folHlink"/>
              </a:buClr>
            </a:pPr>
            <a:r>
              <a:rPr lang="ru-RU" altLang="ru-RU" sz="1800" b="1" dirty="0">
                <a:solidFill>
                  <a:srgbClr val="000000"/>
                </a:solidFill>
              </a:rPr>
              <a:t>Сейчас основные изменения связаны с изменениями версий форматов фискальных данных (реквизитным составом чека</a:t>
            </a:r>
            <a:r>
              <a:rPr lang="ru-RU" altLang="ru-RU" sz="1800" b="1" dirty="0" smtClean="0">
                <a:solidFill>
                  <a:srgbClr val="000000"/>
                </a:solidFill>
              </a:rPr>
              <a:t>).</a:t>
            </a:r>
          </a:p>
          <a:p>
            <a:pPr algn="l">
              <a:lnSpc>
                <a:spcPct val="100000"/>
              </a:lnSpc>
              <a:spcBef>
                <a:spcPct val="15000"/>
              </a:spcBef>
              <a:spcAft>
                <a:spcPct val="15000"/>
              </a:spcAft>
              <a:buClr>
                <a:schemeClr val="folHlink"/>
              </a:buClr>
            </a:pPr>
            <a:endParaRPr lang="ru-RU" altLang="ru-RU" sz="600" b="1" dirty="0">
              <a:solidFill>
                <a:srgbClr val="000000"/>
              </a:solidFill>
            </a:endParaRPr>
          </a:p>
          <a:p>
            <a:pPr algn="l">
              <a:lnSpc>
                <a:spcPct val="100000"/>
              </a:lnSpc>
              <a:spcBef>
                <a:spcPct val="15000"/>
              </a:spcBef>
              <a:spcAft>
                <a:spcPct val="15000"/>
              </a:spcAft>
              <a:buClr>
                <a:schemeClr val="folHlink"/>
              </a:buClr>
            </a:pPr>
            <a:r>
              <a:rPr lang="ru-RU" altLang="ru-RU" sz="1800" b="1" dirty="0">
                <a:solidFill>
                  <a:srgbClr val="000000"/>
                </a:solidFill>
              </a:rPr>
              <a:t>Поддержка новых форматов фискальных данных осуществляется как со стороны производителей ККТ, так и со стороны </a:t>
            </a:r>
            <a:r>
              <a:rPr lang="ru-RU" altLang="ru-RU" sz="1800" b="1" dirty="0" smtClean="0">
                <a:solidFill>
                  <a:srgbClr val="000000"/>
                </a:solidFill>
              </a:rPr>
              <a:t>разработчиков программного </a:t>
            </a:r>
            <a:r>
              <a:rPr lang="ru-RU" altLang="ru-RU" sz="1800" b="1" dirty="0" err="1" smtClean="0">
                <a:solidFill>
                  <a:srgbClr val="000000"/>
                </a:solidFill>
              </a:rPr>
              <a:t>обеспечани</a:t>
            </a:r>
            <a:r>
              <a:rPr lang="ru-RU" altLang="ru-RU" sz="1800" b="1" dirty="0" err="1">
                <a:solidFill>
                  <a:srgbClr val="000000"/>
                </a:solidFill>
              </a:rPr>
              <a:t>я</a:t>
            </a:r>
            <a:r>
              <a:rPr lang="ru-RU" altLang="ru-RU" sz="1800" b="1" dirty="0" smtClean="0">
                <a:solidFill>
                  <a:srgbClr val="000000"/>
                </a:solidFill>
              </a:rPr>
              <a:t>.</a:t>
            </a:r>
            <a:endParaRPr lang="ru-RU" altLang="ru-RU" sz="1800" b="1" dirty="0">
              <a:solidFill>
                <a:srgbClr val="000000"/>
              </a:solidFill>
            </a:endParaRPr>
          </a:p>
          <a:p>
            <a:pPr marL="536575" lvl="1" algn="l">
              <a:lnSpc>
                <a:spcPct val="100000"/>
              </a:lnSpc>
              <a:spcBef>
                <a:spcPct val="15000"/>
              </a:spcBef>
              <a:spcAft>
                <a:spcPct val="15000"/>
              </a:spcAft>
              <a:buClr>
                <a:schemeClr val="folHlink"/>
              </a:buClr>
            </a:pPr>
            <a:endParaRPr lang="ru-RU" altLang="ru-RU" sz="600" dirty="0">
              <a:solidFill>
                <a:srgbClr val="000000"/>
              </a:solidFill>
            </a:endParaRPr>
          </a:p>
          <a:p>
            <a:pPr algn="l">
              <a:lnSpc>
                <a:spcPct val="100000"/>
              </a:lnSpc>
              <a:spcBef>
                <a:spcPct val="15000"/>
              </a:spcBef>
              <a:spcAft>
                <a:spcPct val="15000"/>
              </a:spcAft>
              <a:buClr>
                <a:srgbClr val="CC0000"/>
              </a:buClr>
            </a:pPr>
            <a:r>
              <a:rPr lang="ru-RU" altLang="ru-RU" sz="1800" b="1" dirty="0">
                <a:solidFill>
                  <a:srgbClr val="000000"/>
                </a:solidFill>
              </a:rPr>
              <a:t>Рекомендуем следить за версией приобретаемых фискальных накопителей и </a:t>
            </a:r>
            <a:r>
              <a:rPr lang="ru-RU" altLang="ru-RU" sz="1800" b="1" dirty="0">
                <a:solidFill>
                  <a:srgbClr val="C00000"/>
                </a:solidFill>
              </a:rPr>
              <a:t>не приобретать ФН версии 1.0 с середины 2018 </a:t>
            </a:r>
            <a:r>
              <a:rPr lang="ru-RU" altLang="ru-RU" sz="1800" b="1" dirty="0" smtClean="0">
                <a:solidFill>
                  <a:srgbClr val="C00000"/>
                </a:solidFill>
              </a:rPr>
              <a:t>года</a:t>
            </a:r>
            <a:r>
              <a:rPr lang="ru-RU" altLang="ru-RU" sz="1800" b="1" dirty="0" smtClean="0">
                <a:solidFill>
                  <a:srgbClr val="000000"/>
                </a:solidFill>
              </a:rPr>
              <a:t>. </a:t>
            </a:r>
            <a:endParaRPr lang="ru-RU" altLang="ru-RU" sz="1800" b="1" dirty="0">
              <a:solidFill>
                <a:srgbClr val="000000"/>
              </a:solidFill>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88840"/>
            <a:ext cx="2880320" cy="2150552"/>
          </a:xfrm>
          <a:prstGeom prst="rect">
            <a:avLst/>
          </a:prstGeom>
        </p:spPr>
      </p:pic>
    </p:spTree>
    <p:extLst>
      <p:ext uri="{BB962C8B-B14F-4D97-AF65-F5344CB8AC3E}">
        <p14:creationId xmlns:p14="http://schemas.microsoft.com/office/powerpoint/2010/main" val="35812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5334" b="5334"/>
          <a:stretch/>
        </p:blipFill>
        <p:spPr>
          <a:xfrm flipH="1">
            <a:off x="0" y="1412777"/>
            <a:ext cx="9144000" cy="5445224"/>
          </a:xfrm>
          <a:prstGeom prst="rect">
            <a:avLst/>
          </a:prstGeom>
        </p:spPr>
      </p:pic>
      <p:sp>
        <p:nvSpPr>
          <p:cNvPr id="2" name="Объект 2"/>
          <p:cNvSpPr>
            <a:spLocks/>
          </p:cNvSpPr>
          <p:nvPr/>
        </p:nvSpPr>
        <p:spPr bwMode="auto">
          <a:xfrm>
            <a:off x="0" y="6057292"/>
            <a:ext cx="9148911"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Font typeface="Arial" charset="0"/>
              <a:buChar char="•"/>
              <a:defRPr sz="2200">
                <a:solidFill>
                  <a:srgbClr val="000000"/>
                </a:solidFill>
                <a:latin typeface="Arial" charset="0"/>
                <a:cs typeface="Arial" charset="0"/>
              </a:defRPr>
            </a:lvl1pPr>
            <a:lvl2pPr marL="361950" indent="266700">
              <a:spcBef>
                <a:spcPct val="20000"/>
              </a:spcBef>
              <a:spcAft>
                <a:spcPct val="30000"/>
              </a:spcAft>
              <a:buClr>
                <a:schemeClr val="folHlink"/>
              </a:buClr>
              <a:buFont typeface="Arial" charset="0"/>
              <a:buChar char="•"/>
              <a:defRPr sz="2000">
                <a:solidFill>
                  <a:srgbClr val="000000"/>
                </a:solidFill>
                <a:latin typeface="Arial" charset="0"/>
                <a:cs typeface="Arial" charset="0"/>
              </a:defRPr>
            </a:lvl2pPr>
            <a:lvl3pPr marL="998538" indent="-190500">
              <a:spcBef>
                <a:spcPct val="20000"/>
              </a:spcBef>
              <a:spcAft>
                <a:spcPct val="20000"/>
              </a:spcAft>
              <a:buClr>
                <a:srgbClr val="CC0000"/>
              </a:buClr>
              <a:buFont typeface="Arial" charset="0"/>
              <a:buChar char="•"/>
              <a:defRPr>
                <a:solidFill>
                  <a:srgbClr val="000000"/>
                </a:solidFill>
                <a:latin typeface="Arial" charset="0"/>
                <a:cs typeface="Arial" charset="0"/>
              </a:defRPr>
            </a:lvl3pPr>
            <a:lvl4pPr marL="1349375" indent="-171450">
              <a:spcBef>
                <a:spcPct val="20000"/>
              </a:spcBef>
              <a:spcAft>
                <a:spcPct val="20000"/>
              </a:spcAft>
              <a:buClr>
                <a:srgbClr val="CC0000"/>
              </a:buClr>
              <a:buFont typeface="Arial" charset="0"/>
              <a:buChar char="•"/>
              <a:defRPr>
                <a:solidFill>
                  <a:srgbClr val="000000"/>
                </a:solidFill>
                <a:latin typeface="Arial" charset="0"/>
                <a:cs typeface="Arial" charset="0"/>
              </a:defRPr>
            </a:lvl4pPr>
            <a:lvl5pPr marL="1690688" indent="-161925">
              <a:spcBef>
                <a:spcPct val="20000"/>
              </a:spcBef>
              <a:buClr>
                <a:srgbClr val="CC0000"/>
              </a:buClr>
              <a:buChar char="•"/>
              <a:defRPr sz="1200">
                <a:solidFill>
                  <a:srgbClr val="292929"/>
                </a:solidFill>
                <a:latin typeface="Arial" charset="0"/>
                <a:cs typeface="Arial" charset="0"/>
              </a:defRPr>
            </a:lvl5pPr>
            <a:lvl6pPr marL="2147888"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6pPr>
            <a:lvl7pPr marL="2605088"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7pPr>
            <a:lvl8pPr marL="3062288"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8pPr>
            <a:lvl9pPr marL="3519488" indent="-161925" eaLnBrk="0" fontAlgn="base" hangingPunct="0">
              <a:spcBef>
                <a:spcPct val="20000"/>
              </a:spcBef>
              <a:spcAft>
                <a:spcPct val="0"/>
              </a:spcAft>
              <a:buClr>
                <a:srgbClr val="CC0000"/>
              </a:buClr>
              <a:buChar char="•"/>
              <a:defRPr sz="1200">
                <a:solidFill>
                  <a:srgbClr val="292929"/>
                </a:solidFill>
                <a:latin typeface="Arial" charset="0"/>
                <a:cs typeface="Arial" charset="0"/>
              </a:defRPr>
            </a:lvl9pPr>
          </a:lstStyle>
          <a:p>
            <a:pPr algn="ctr">
              <a:lnSpc>
                <a:spcPct val="100000"/>
              </a:lnSpc>
              <a:buFont typeface="Arial" charset="0"/>
              <a:buNone/>
            </a:pPr>
            <a:r>
              <a:rPr lang="ru-RU" altLang="ru-RU" sz="2600" b="1" dirty="0" smtClean="0">
                <a:solidFill>
                  <a:srgbClr val="FFFF00"/>
                </a:solidFill>
                <a:latin typeface="+mn-lt"/>
              </a:rPr>
              <a:t>Спасибо за внимание. Ваши вопросы?</a:t>
            </a:r>
            <a:endParaRPr lang="ru-RU" altLang="ru-RU" sz="2600" dirty="0">
              <a:solidFill>
                <a:srgbClr val="FFFF00"/>
              </a:solidFill>
              <a:latin typeface="+mn-lt"/>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620" t="2953" r="18166" b="61789"/>
          <a:stretch/>
        </p:blipFill>
        <p:spPr>
          <a:xfrm>
            <a:off x="1606327" y="188640"/>
            <a:ext cx="5750709" cy="2368253"/>
          </a:xfrm>
          <a:prstGeom prst="rect">
            <a:avLst/>
          </a:prstGeom>
        </p:spPr>
      </p:pic>
      <p:sp>
        <p:nvSpPr>
          <p:cNvPr id="7" name="Заголовок 1"/>
          <p:cNvSpPr txBox="1">
            <a:spLocks/>
          </p:cNvSpPr>
          <p:nvPr/>
        </p:nvSpPr>
        <p:spPr>
          <a:xfrm>
            <a:off x="1595289" y="1700809"/>
            <a:ext cx="5761747" cy="1081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ru-RU" altLang="ru-RU" sz="2200" b="1" dirty="0" smtClean="0"/>
              <a:t>(4832) 36-55-44</a:t>
            </a:r>
          </a:p>
        </p:txBody>
      </p:sp>
    </p:spTree>
    <p:extLst>
      <p:ext uri="{BB962C8B-B14F-4D97-AF65-F5344CB8AC3E}">
        <p14:creationId xmlns:p14="http://schemas.microsoft.com/office/powerpoint/2010/main" val="1203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379866" y="5936940"/>
            <a:ext cx="5764133" cy="9210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12340"/>
            <a:ext cx="9144000" cy="9210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395536" y="1196752"/>
            <a:ext cx="6059016" cy="3505385"/>
          </a:xfrm>
        </p:spPr>
        <p:txBody>
          <a:bodyPr>
            <a:noAutofit/>
          </a:bodyPr>
          <a:lstStyle/>
          <a:p>
            <a:pPr>
              <a:buFont typeface="Wingdings" panose="05000000000000000000" pitchFamily="2" charset="2"/>
              <a:buChar char="q"/>
            </a:pPr>
            <a:r>
              <a:rPr lang="ru-RU" sz="1800" b="1" dirty="0" smtClean="0"/>
              <a:t>Все кассы должны </a:t>
            </a:r>
          </a:p>
          <a:p>
            <a:pPr marL="0" indent="0">
              <a:buNone/>
            </a:pPr>
            <a:r>
              <a:rPr lang="ru-RU" sz="1800" b="1" dirty="0" smtClean="0"/>
              <a:t>отчитываться о продажах                          </a:t>
            </a:r>
          </a:p>
          <a:p>
            <a:pPr marL="0" indent="0">
              <a:buNone/>
            </a:pPr>
            <a:r>
              <a:rPr lang="ru-RU" sz="1800" b="1" dirty="0" smtClean="0"/>
              <a:t>в </a:t>
            </a:r>
            <a:r>
              <a:rPr lang="ru-RU" sz="1800" b="1" dirty="0" err="1" smtClean="0"/>
              <a:t>онлайне</a:t>
            </a:r>
            <a:endParaRPr lang="ru-RU" sz="1800" b="1" dirty="0" smtClean="0"/>
          </a:p>
          <a:p>
            <a:pPr>
              <a:buFont typeface="Wingdings" panose="05000000000000000000" pitchFamily="2" charset="2"/>
              <a:buChar char="q"/>
            </a:pPr>
            <a:r>
              <a:rPr lang="ru-RU" sz="1800" dirty="0" smtClean="0"/>
              <a:t>Чеки в электронном </a:t>
            </a:r>
          </a:p>
          <a:p>
            <a:pPr marL="0" indent="0">
              <a:buNone/>
            </a:pPr>
            <a:r>
              <a:rPr lang="ru-RU" sz="1800" dirty="0" smtClean="0"/>
              <a:t>виде отправляются в ФНС</a:t>
            </a:r>
          </a:p>
          <a:p>
            <a:pPr marL="0" indent="0">
              <a:buNone/>
            </a:pPr>
            <a:r>
              <a:rPr lang="ru-RU" sz="1800" dirty="0" smtClean="0"/>
              <a:t>через оператора фискальных </a:t>
            </a:r>
          </a:p>
          <a:p>
            <a:pPr marL="0" indent="0">
              <a:buNone/>
            </a:pPr>
            <a:r>
              <a:rPr lang="ru-RU" sz="1800" dirty="0" smtClean="0"/>
              <a:t>данных (ОФД)</a:t>
            </a:r>
          </a:p>
          <a:p>
            <a:pPr>
              <a:buFont typeface="Wingdings" panose="05000000000000000000" pitchFamily="2" charset="2"/>
              <a:buChar char="q"/>
            </a:pPr>
            <a:r>
              <a:rPr lang="ru-RU" sz="1800" dirty="0" smtClean="0"/>
              <a:t>ЭКЛЗ теперь называется фискальным накопителем (ФН)</a:t>
            </a:r>
          </a:p>
          <a:p>
            <a:pPr>
              <a:buFont typeface="Wingdings" panose="05000000000000000000" pitchFamily="2" charset="2"/>
              <a:buChar char="q"/>
            </a:pPr>
            <a:r>
              <a:rPr lang="ru-RU" sz="1800" dirty="0" smtClean="0"/>
              <a:t>На чеке печатается QR-код с ссылкой для проверки</a:t>
            </a:r>
          </a:p>
          <a:p>
            <a:pPr>
              <a:buFont typeface="Wingdings" panose="05000000000000000000" pitchFamily="2" charset="2"/>
              <a:buChar char="q"/>
            </a:pPr>
            <a:r>
              <a:rPr lang="ru-RU" sz="1800" dirty="0" smtClean="0"/>
              <a:t>По желанию покупателя вы обязаны отправить ему         чек в электронном виде</a:t>
            </a:r>
          </a:p>
          <a:p>
            <a:pPr>
              <a:buFont typeface="Wingdings" panose="05000000000000000000" pitchFamily="2" charset="2"/>
              <a:buChar char="q"/>
            </a:pPr>
            <a:r>
              <a:rPr lang="ru-RU" sz="1800" dirty="0" smtClean="0"/>
              <a:t>Новые фискальные документы</a:t>
            </a:r>
          </a:p>
        </p:txBody>
      </p:sp>
      <p:pic>
        <p:nvPicPr>
          <p:cNvPr id="4" name="Изображение 3"/>
          <p:cNvPicPr>
            <a:picLocks noChangeAspect="1"/>
          </p:cNvPicPr>
          <p:nvPr/>
        </p:nvPicPr>
        <p:blipFill>
          <a:blip r:embed="rId3"/>
          <a:stretch>
            <a:fillRect/>
          </a:stretch>
        </p:blipFill>
        <p:spPr>
          <a:xfrm rot="900000">
            <a:off x="6428668" y="2694313"/>
            <a:ext cx="2083649" cy="3768420"/>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867" y="404664"/>
            <a:ext cx="3568397" cy="2664296"/>
          </a:xfrm>
          <a:prstGeom prst="rect">
            <a:avLst/>
          </a:prstGeom>
        </p:spPr>
      </p:pic>
    </p:spTree>
    <p:extLst>
      <p:ext uri="{BB962C8B-B14F-4D97-AF65-F5344CB8AC3E}">
        <p14:creationId xmlns:p14="http://schemas.microsoft.com/office/powerpoint/2010/main" val="249537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p:cNvSpPr txBox="1">
            <a:spLocks/>
          </p:cNvSpPr>
          <p:nvPr/>
        </p:nvSpPr>
        <p:spPr>
          <a:xfrm>
            <a:off x="0" y="332656"/>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000" b="1" dirty="0">
                <a:solidFill>
                  <a:schemeClr val="tx1"/>
                </a:solidFill>
              </a:rPr>
              <a:t>Состояние на октябрь 2017 </a:t>
            </a:r>
            <a:r>
              <a:rPr lang="ru-RU" altLang="ru-RU" sz="3000" b="1" dirty="0" smtClean="0">
                <a:solidFill>
                  <a:schemeClr val="tx1"/>
                </a:solidFill>
              </a:rPr>
              <a:t>г.</a:t>
            </a:r>
            <a:r>
              <a:rPr lang="ru-RU" altLang="ru-RU" sz="3000" b="1" dirty="0">
                <a:solidFill>
                  <a:schemeClr val="tx1"/>
                </a:solidFill>
              </a:rPr>
              <a:t/>
            </a:r>
            <a:br>
              <a:rPr lang="ru-RU" altLang="ru-RU" sz="3000" b="1" dirty="0">
                <a:solidFill>
                  <a:schemeClr val="tx1"/>
                </a:solidFill>
              </a:rPr>
            </a:br>
            <a:r>
              <a:rPr lang="ru-RU" altLang="ru-RU" sz="3000" b="1" dirty="0">
                <a:solidFill>
                  <a:schemeClr val="tx1"/>
                </a:solidFill>
              </a:rPr>
              <a:t>Рекомендации бизнесу</a:t>
            </a:r>
            <a:endParaRPr lang="ru-RU" altLang="ru-RU" sz="3000" b="1" dirty="0" smtClean="0">
              <a:solidFill>
                <a:schemeClr val="tx1"/>
              </a:solidFill>
            </a:endParaRPr>
          </a:p>
        </p:txBody>
      </p:sp>
      <p:sp>
        <p:nvSpPr>
          <p:cNvPr id="4" name="Rectangle 3"/>
          <p:cNvSpPr txBox="1">
            <a:spLocks noChangeArrowheads="1"/>
          </p:cNvSpPr>
          <p:nvPr/>
        </p:nvSpPr>
        <p:spPr>
          <a:xfrm>
            <a:off x="4499992" y="1933352"/>
            <a:ext cx="4104456"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7313" algn="l">
              <a:lnSpc>
                <a:spcPct val="90000"/>
              </a:lnSpc>
              <a:spcBef>
                <a:spcPct val="10000"/>
              </a:spcBef>
              <a:spcAft>
                <a:spcPct val="50000"/>
              </a:spcAft>
              <a:buClr>
                <a:srgbClr val="CC0000"/>
              </a:buClr>
            </a:pPr>
            <a:r>
              <a:rPr lang="ru-RU" altLang="ru-RU" sz="1800" b="1" dirty="0">
                <a:solidFill>
                  <a:srgbClr val="000000"/>
                </a:solidFill>
              </a:rPr>
              <a:t>Часть организаций и предпринимателей начали использовали онлайн-кассы </a:t>
            </a:r>
            <a:r>
              <a:rPr lang="ru-RU" altLang="ru-RU" sz="1800" b="1" dirty="0" smtClean="0">
                <a:solidFill>
                  <a:srgbClr val="000000"/>
                </a:solidFill>
              </a:rPr>
              <a:t>                           с </a:t>
            </a:r>
            <a:r>
              <a:rPr lang="ru-RU" altLang="ru-RU" sz="1800" b="1" dirty="0">
                <a:solidFill>
                  <a:srgbClr val="000000"/>
                </a:solidFill>
              </a:rPr>
              <a:t>01 июля 2017 </a:t>
            </a:r>
            <a:r>
              <a:rPr lang="ru-RU" altLang="ru-RU" sz="1800" b="1" dirty="0" smtClean="0">
                <a:solidFill>
                  <a:srgbClr val="000000"/>
                </a:solidFill>
              </a:rPr>
              <a:t>г.</a:t>
            </a:r>
            <a:endParaRPr lang="ru-RU" altLang="ru-RU" sz="1800" b="1" dirty="0">
              <a:solidFill>
                <a:srgbClr val="000000"/>
              </a:solidFill>
            </a:endParaRPr>
          </a:p>
          <a:p>
            <a:pPr marL="909638" lvl="1" indent="-285750" algn="l">
              <a:lnSpc>
                <a:spcPct val="90000"/>
              </a:lnSpc>
              <a:spcBef>
                <a:spcPct val="10000"/>
              </a:spcBef>
              <a:spcAft>
                <a:spcPct val="30000"/>
              </a:spcAft>
              <a:buClr>
                <a:schemeClr val="folHlink"/>
              </a:buClr>
              <a:buFont typeface="Wingdings" pitchFamily="2" charset="2"/>
              <a:buChar char="§"/>
            </a:pPr>
            <a:r>
              <a:rPr lang="ru-RU" altLang="ru-RU" sz="1800" dirty="0">
                <a:solidFill>
                  <a:srgbClr val="000000"/>
                </a:solidFill>
              </a:rPr>
              <a:t>Следить за изменениями </a:t>
            </a:r>
            <a:r>
              <a:rPr lang="ru-RU" altLang="ru-RU" sz="1800" dirty="0" smtClean="0">
                <a:solidFill>
                  <a:srgbClr val="000000"/>
                </a:solidFill>
              </a:rPr>
              <a:t>формата фискальных данных.</a:t>
            </a:r>
            <a:endParaRPr lang="ru-RU" altLang="ru-RU" sz="1800" b="1" dirty="0">
              <a:solidFill>
                <a:srgbClr val="000000"/>
              </a:solidFill>
            </a:endParaRPr>
          </a:p>
          <a:p>
            <a:pPr marL="87313" algn="l">
              <a:lnSpc>
                <a:spcPct val="90000"/>
              </a:lnSpc>
              <a:spcBef>
                <a:spcPct val="10000"/>
              </a:spcBef>
              <a:spcAft>
                <a:spcPct val="50000"/>
              </a:spcAft>
              <a:buClr>
                <a:srgbClr val="CC0000"/>
              </a:buClr>
            </a:pPr>
            <a:endParaRPr lang="ru-RU" altLang="ru-RU" sz="1800" b="1" dirty="0" smtClean="0">
              <a:solidFill>
                <a:srgbClr val="000000"/>
              </a:solidFill>
            </a:endParaRPr>
          </a:p>
          <a:p>
            <a:pPr marL="87313" algn="l">
              <a:lnSpc>
                <a:spcPct val="90000"/>
              </a:lnSpc>
              <a:spcBef>
                <a:spcPct val="10000"/>
              </a:spcBef>
              <a:spcAft>
                <a:spcPct val="50000"/>
              </a:spcAft>
              <a:buClr>
                <a:srgbClr val="CC0000"/>
              </a:buClr>
            </a:pPr>
            <a:r>
              <a:rPr lang="ru-RU" altLang="ru-RU" sz="1800" b="1" dirty="0" smtClean="0">
                <a:solidFill>
                  <a:srgbClr val="000000"/>
                </a:solidFill>
              </a:rPr>
              <a:t>Часть </a:t>
            </a:r>
            <a:r>
              <a:rPr lang="ru-RU" altLang="ru-RU" sz="1800" b="1" dirty="0">
                <a:solidFill>
                  <a:srgbClr val="000000"/>
                </a:solidFill>
              </a:rPr>
              <a:t>организаций и </a:t>
            </a:r>
            <a:r>
              <a:rPr lang="ru-RU" altLang="ru-RU" sz="1800" b="1" dirty="0" smtClean="0">
                <a:solidFill>
                  <a:srgbClr val="000000"/>
                </a:solidFill>
              </a:rPr>
              <a:t>предпринимателей </a:t>
            </a:r>
            <a:r>
              <a:rPr lang="ru-RU" altLang="ru-RU" sz="1800" b="1" dirty="0">
                <a:solidFill>
                  <a:srgbClr val="000000"/>
                </a:solidFill>
              </a:rPr>
              <a:t>готовятся </a:t>
            </a:r>
            <a:r>
              <a:rPr lang="ru-RU" altLang="ru-RU" sz="1800" b="1" dirty="0" smtClean="0">
                <a:solidFill>
                  <a:srgbClr val="000000"/>
                </a:solidFill>
              </a:rPr>
              <a:t>                    начать </a:t>
            </a:r>
            <a:r>
              <a:rPr lang="ru-RU" altLang="ru-RU" sz="1800" b="1" dirty="0">
                <a:solidFill>
                  <a:srgbClr val="000000"/>
                </a:solidFill>
              </a:rPr>
              <a:t>работать по новым </a:t>
            </a:r>
            <a:r>
              <a:rPr lang="ru-RU" altLang="ru-RU" sz="1800" b="1" dirty="0" smtClean="0">
                <a:solidFill>
                  <a:srgbClr val="000000"/>
                </a:solidFill>
              </a:rPr>
              <a:t>                       правилам </a:t>
            </a:r>
            <a:r>
              <a:rPr lang="ru-RU" altLang="ru-RU" sz="1800" b="1" dirty="0">
                <a:solidFill>
                  <a:srgbClr val="000000"/>
                </a:solidFill>
              </a:rPr>
              <a:t>с 1 июля 2018 </a:t>
            </a:r>
            <a:r>
              <a:rPr lang="ru-RU" altLang="ru-RU" sz="1800" b="1" dirty="0" smtClean="0">
                <a:solidFill>
                  <a:srgbClr val="000000"/>
                </a:solidFill>
              </a:rPr>
              <a:t>г.</a:t>
            </a:r>
            <a:endParaRPr lang="ru-RU" altLang="ru-RU" sz="1800" b="1" dirty="0">
              <a:solidFill>
                <a:srgbClr val="000000"/>
              </a:solidFill>
            </a:endParaRPr>
          </a:p>
          <a:p>
            <a:pPr marL="909638" lvl="1" indent="-285750" algn="l">
              <a:lnSpc>
                <a:spcPct val="90000"/>
              </a:lnSpc>
              <a:spcBef>
                <a:spcPct val="10000"/>
              </a:spcBef>
              <a:spcAft>
                <a:spcPct val="30000"/>
              </a:spcAft>
              <a:buClr>
                <a:schemeClr val="folHlink"/>
              </a:buClr>
              <a:buFont typeface="Wingdings" pitchFamily="2" charset="2"/>
              <a:buChar char="§"/>
            </a:pPr>
            <a:r>
              <a:rPr lang="ru-RU" altLang="ru-RU" sz="1800" dirty="0">
                <a:solidFill>
                  <a:srgbClr val="000000"/>
                </a:solidFill>
              </a:rPr>
              <a:t>Выбрать кассу</a:t>
            </a:r>
          </a:p>
          <a:p>
            <a:pPr marL="909638" lvl="1" indent="-285750" algn="l">
              <a:lnSpc>
                <a:spcPct val="90000"/>
              </a:lnSpc>
              <a:spcBef>
                <a:spcPct val="10000"/>
              </a:spcBef>
              <a:spcAft>
                <a:spcPct val="30000"/>
              </a:spcAft>
              <a:buClr>
                <a:schemeClr val="folHlink"/>
              </a:buClr>
              <a:buFont typeface="Wingdings" pitchFamily="2" charset="2"/>
              <a:buChar char="§"/>
            </a:pPr>
            <a:r>
              <a:rPr lang="ru-RU" altLang="ru-RU" sz="1800" dirty="0">
                <a:solidFill>
                  <a:srgbClr val="000000"/>
                </a:solidFill>
              </a:rPr>
              <a:t>Автоматизировать товарный учет</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916832"/>
            <a:ext cx="3826247" cy="2880320"/>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3" name="5-конечная звезда 2"/>
          <p:cNvSpPr/>
          <p:nvPr/>
        </p:nvSpPr>
        <p:spPr>
          <a:xfrm>
            <a:off x="7380312" y="764704"/>
            <a:ext cx="1080120" cy="100811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25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24574" t="5334" r="25038" b="14334"/>
          <a:stretch/>
        </p:blipFill>
        <p:spPr>
          <a:xfrm>
            <a:off x="4387422" y="3613177"/>
            <a:ext cx="4253030" cy="3040603"/>
          </a:xfrm>
          <a:prstGeom prst="rect">
            <a:avLst/>
          </a:prstGeom>
        </p:spPr>
      </p:pic>
      <p:sp>
        <p:nvSpPr>
          <p:cNvPr id="11" name="Объект 2"/>
          <p:cNvSpPr txBox="1">
            <a:spLocks/>
          </p:cNvSpPr>
          <p:nvPr/>
        </p:nvSpPr>
        <p:spPr>
          <a:xfrm>
            <a:off x="0" y="260648"/>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rgbClr val="0070C0"/>
                </a:solidFill>
              </a:rPr>
              <a:t>Кому нужно готовиться к </a:t>
            </a:r>
            <a:r>
              <a:rPr lang="ru-RU" altLang="ru-RU" sz="3600" b="1" dirty="0" smtClean="0">
                <a:solidFill>
                  <a:srgbClr val="0070C0"/>
                </a:solidFill>
              </a:rPr>
              <a:t>переходу</a:t>
            </a:r>
          </a:p>
          <a:p>
            <a:r>
              <a:rPr lang="ru-RU" altLang="ru-RU" sz="3600" b="1" dirty="0" smtClean="0">
                <a:solidFill>
                  <a:srgbClr val="0070C0"/>
                </a:solidFill>
              </a:rPr>
              <a:t>на </a:t>
            </a:r>
            <a:r>
              <a:rPr lang="ru-RU" altLang="ru-RU" sz="3600" b="1" dirty="0">
                <a:solidFill>
                  <a:srgbClr val="0070C0"/>
                </a:solidFill>
              </a:rPr>
              <a:t>онлайн-кассы с 1 июля 2018 </a:t>
            </a:r>
            <a:r>
              <a:rPr lang="ru-RU" altLang="ru-RU" sz="3600" b="1" dirty="0" smtClean="0">
                <a:solidFill>
                  <a:srgbClr val="0070C0"/>
                </a:solidFill>
              </a:rPr>
              <a:t>г.</a:t>
            </a:r>
          </a:p>
        </p:txBody>
      </p:sp>
      <p:sp>
        <p:nvSpPr>
          <p:cNvPr id="5" name="Rectangle 3"/>
          <p:cNvSpPr txBox="1">
            <a:spLocks noChangeArrowheads="1"/>
          </p:cNvSpPr>
          <p:nvPr/>
        </p:nvSpPr>
        <p:spPr>
          <a:xfrm>
            <a:off x="1403648" y="1772815"/>
            <a:ext cx="1855062" cy="5040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b="1" dirty="0" smtClean="0">
                <a:solidFill>
                  <a:srgbClr val="000000"/>
                </a:solidFill>
              </a:rPr>
              <a:t>ЕНВД </a:t>
            </a:r>
            <a:r>
              <a:rPr lang="ru-RU" altLang="ru-RU" sz="1800" b="1" dirty="0">
                <a:solidFill>
                  <a:srgbClr val="000000"/>
                </a:solidFill>
              </a:rPr>
              <a:t>и </a:t>
            </a:r>
            <a:r>
              <a:rPr lang="ru-RU" altLang="ru-RU" sz="1800" b="1" dirty="0" smtClean="0">
                <a:solidFill>
                  <a:srgbClr val="000000"/>
                </a:solidFill>
              </a:rPr>
              <a:t>ПСН</a:t>
            </a:r>
            <a:endParaRPr lang="en-US" altLang="ru-RU" sz="1800" b="1" dirty="0" smtClean="0">
              <a:solidFill>
                <a:srgbClr val="000000"/>
              </a:solidFill>
            </a:endParaRPr>
          </a:p>
        </p:txBody>
      </p:sp>
      <p:sp>
        <p:nvSpPr>
          <p:cNvPr id="15" name="Овал 14"/>
          <p:cNvSpPr/>
          <p:nvPr/>
        </p:nvSpPr>
        <p:spPr>
          <a:xfrm>
            <a:off x="1146194" y="1916832"/>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14" name="Rectangle 3"/>
          <p:cNvSpPr txBox="1">
            <a:spLocks noChangeArrowheads="1"/>
          </p:cNvSpPr>
          <p:nvPr/>
        </p:nvSpPr>
        <p:spPr>
          <a:xfrm>
            <a:off x="3410242" y="1742237"/>
            <a:ext cx="5410230" cy="5040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10000"/>
              </a:spcAft>
              <a:buClr>
                <a:srgbClr val="CC0000"/>
              </a:buClr>
            </a:pPr>
            <a:r>
              <a:rPr lang="ru-RU" altLang="ru-RU" sz="1800" dirty="0" smtClean="0">
                <a:solidFill>
                  <a:srgbClr val="000000"/>
                </a:solidFill>
              </a:rPr>
              <a:t>Организации и предприниматели (с наемными работниками) в розничной торговле и общественном питании (включая алкоголь), торговля с использованием торговых автоматов</a:t>
            </a:r>
          </a:p>
        </p:txBody>
      </p:sp>
      <p:sp>
        <p:nvSpPr>
          <p:cNvPr id="18" name="Rectangle 3"/>
          <p:cNvSpPr txBox="1">
            <a:spLocks noChangeArrowheads="1"/>
          </p:cNvSpPr>
          <p:nvPr/>
        </p:nvSpPr>
        <p:spPr>
          <a:xfrm>
            <a:off x="1331640" y="3027530"/>
            <a:ext cx="1855062" cy="5040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b="1" dirty="0" smtClean="0">
                <a:solidFill>
                  <a:srgbClr val="000000"/>
                </a:solidFill>
              </a:rPr>
              <a:t>УСН и ОСН</a:t>
            </a:r>
            <a:endParaRPr lang="en-US" altLang="ru-RU" sz="1800" b="1" dirty="0" smtClean="0">
              <a:solidFill>
                <a:srgbClr val="000000"/>
              </a:solidFill>
            </a:endParaRPr>
          </a:p>
        </p:txBody>
      </p:sp>
      <p:sp>
        <p:nvSpPr>
          <p:cNvPr id="19" name="Овал 18"/>
          <p:cNvSpPr/>
          <p:nvPr/>
        </p:nvSpPr>
        <p:spPr>
          <a:xfrm>
            <a:off x="1074186" y="3171547"/>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3"/>
          <p:cNvSpPr txBox="1">
            <a:spLocks noChangeArrowheads="1"/>
          </p:cNvSpPr>
          <p:nvPr/>
        </p:nvSpPr>
        <p:spPr>
          <a:xfrm>
            <a:off x="3338234" y="2996952"/>
            <a:ext cx="5410230" cy="12099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ct val="10000"/>
              </a:spcAft>
              <a:buClr>
                <a:srgbClr val="CC0000"/>
              </a:buClr>
            </a:pPr>
            <a:r>
              <a:rPr lang="ru-RU" altLang="ru-RU" sz="1800" dirty="0" smtClean="0">
                <a:solidFill>
                  <a:srgbClr val="000000"/>
                </a:solidFill>
              </a:rPr>
              <a:t>Организации и предприниматели (с наемными </a:t>
            </a:r>
            <a:r>
              <a:rPr lang="ru-RU" altLang="ru-RU" sz="1800" dirty="0">
                <a:solidFill>
                  <a:srgbClr val="000000"/>
                </a:solidFill>
              </a:rPr>
              <a:t>работниками) </a:t>
            </a:r>
            <a:r>
              <a:rPr lang="ru-RU" sz="1800" dirty="0">
                <a:solidFill>
                  <a:srgbClr val="000000"/>
                </a:solidFill>
              </a:rPr>
              <a:t>торговля с использованием торговых автоматов</a:t>
            </a:r>
            <a:endParaRPr lang="ru-RU" altLang="ru-RU" sz="1800" dirty="0">
              <a:solidFill>
                <a:srgbClr val="000000"/>
              </a:solidFill>
            </a:endParaRPr>
          </a:p>
        </p:txBody>
      </p:sp>
    </p:spTree>
    <p:extLst>
      <p:ext uri="{BB962C8B-B14F-4D97-AF65-F5344CB8AC3E}">
        <p14:creationId xmlns:p14="http://schemas.microsoft.com/office/powerpoint/2010/main" val="106147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627784" y="2996679"/>
            <a:ext cx="2088232" cy="15844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dirty="0">
                <a:solidFill>
                  <a:srgbClr val="000000"/>
                </a:solidFill>
              </a:rPr>
              <a:t>Оплата</a:t>
            </a:r>
            <a:r>
              <a:rPr lang="ru-RU" altLang="ru-RU" sz="1800" dirty="0" smtClean="0">
                <a:solidFill>
                  <a:srgbClr val="000000"/>
                </a:solidFill>
              </a:rPr>
              <a:t> </a:t>
            </a:r>
            <a:r>
              <a:rPr lang="ru-RU" altLang="ru-RU" sz="1800" dirty="0">
                <a:solidFill>
                  <a:srgbClr val="000000"/>
                </a:solidFill>
              </a:rPr>
              <a:t>поступает через </a:t>
            </a:r>
            <a:r>
              <a:rPr lang="ru-RU" altLang="ru-RU" sz="1800" dirty="0" err="1">
                <a:solidFill>
                  <a:srgbClr val="000000"/>
                </a:solidFill>
              </a:rPr>
              <a:t>агрегатора</a:t>
            </a:r>
            <a:r>
              <a:rPr lang="ru-RU" altLang="ru-RU" sz="1800" dirty="0">
                <a:solidFill>
                  <a:srgbClr val="000000"/>
                </a:solidFill>
              </a:rPr>
              <a:t> платежей (</a:t>
            </a:r>
            <a:r>
              <a:rPr lang="ru-RU" altLang="ru-RU" sz="1800" dirty="0" err="1">
                <a:solidFill>
                  <a:srgbClr val="000000"/>
                </a:solidFill>
              </a:rPr>
              <a:t>Яндекс.Касса</a:t>
            </a:r>
            <a:r>
              <a:rPr lang="ru-RU" altLang="ru-RU" sz="1800" dirty="0">
                <a:solidFill>
                  <a:srgbClr val="000000"/>
                </a:solidFill>
              </a:rPr>
              <a:t>, </a:t>
            </a:r>
            <a:r>
              <a:rPr lang="ru-RU" altLang="ru-RU" sz="1800" dirty="0" err="1">
                <a:solidFill>
                  <a:srgbClr val="000000"/>
                </a:solidFill>
              </a:rPr>
              <a:t>Робокасса</a:t>
            </a:r>
            <a:r>
              <a:rPr lang="ru-RU" altLang="ru-RU" sz="1800" dirty="0">
                <a:solidFill>
                  <a:srgbClr val="000000"/>
                </a:solidFill>
              </a:rPr>
              <a:t>, РБК Мани)</a:t>
            </a:r>
          </a:p>
        </p:txBody>
      </p:sp>
      <p:sp>
        <p:nvSpPr>
          <p:cNvPr id="6" name="Rectangle 3"/>
          <p:cNvSpPr txBox="1">
            <a:spLocks noChangeArrowheads="1"/>
          </p:cNvSpPr>
          <p:nvPr/>
        </p:nvSpPr>
        <p:spPr>
          <a:xfrm>
            <a:off x="4788024" y="2996679"/>
            <a:ext cx="2088232" cy="15844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dirty="0">
                <a:solidFill>
                  <a:srgbClr val="000000"/>
                </a:solidFill>
              </a:rPr>
              <a:t>Оплата электронными деньгами (</a:t>
            </a:r>
            <a:r>
              <a:rPr lang="ru-RU" altLang="ru-RU" sz="1800" dirty="0" err="1">
                <a:solidFill>
                  <a:srgbClr val="000000"/>
                </a:solidFill>
              </a:rPr>
              <a:t>Яндекс.Деньги</a:t>
            </a:r>
            <a:r>
              <a:rPr lang="ru-RU" altLang="ru-RU" sz="1800" dirty="0">
                <a:solidFill>
                  <a:srgbClr val="000000"/>
                </a:solidFill>
              </a:rPr>
              <a:t>, </a:t>
            </a:r>
            <a:r>
              <a:rPr lang="ru-RU" altLang="ru-RU" sz="1800" dirty="0" err="1">
                <a:solidFill>
                  <a:srgbClr val="000000"/>
                </a:solidFill>
              </a:rPr>
              <a:t>Вэбмани</a:t>
            </a:r>
            <a:r>
              <a:rPr lang="ru-RU" altLang="ru-RU" sz="1800" dirty="0">
                <a:solidFill>
                  <a:srgbClr val="000000"/>
                </a:solidFill>
              </a:rPr>
              <a:t>)</a:t>
            </a:r>
          </a:p>
        </p:txBody>
      </p:sp>
      <p:sp>
        <p:nvSpPr>
          <p:cNvPr id="7" name="Rectangle 3"/>
          <p:cNvSpPr txBox="1">
            <a:spLocks noChangeArrowheads="1"/>
          </p:cNvSpPr>
          <p:nvPr/>
        </p:nvSpPr>
        <p:spPr>
          <a:xfrm>
            <a:off x="6876256" y="2996406"/>
            <a:ext cx="2088232" cy="15844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dirty="0">
                <a:solidFill>
                  <a:srgbClr val="000000"/>
                </a:solidFill>
              </a:rPr>
              <a:t>Оплата с мобильного телефона</a:t>
            </a:r>
          </a:p>
        </p:txBody>
      </p:sp>
      <p:sp>
        <p:nvSpPr>
          <p:cNvPr id="8" name="Rectangle 3"/>
          <p:cNvSpPr txBox="1">
            <a:spLocks noChangeArrowheads="1"/>
          </p:cNvSpPr>
          <p:nvPr/>
        </p:nvSpPr>
        <p:spPr>
          <a:xfrm>
            <a:off x="3563888" y="5300935"/>
            <a:ext cx="2088232" cy="10083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dirty="0">
                <a:solidFill>
                  <a:srgbClr val="000000"/>
                </a:solidFill>
              </a:rPr>
              <a:t>Покупатель оплачивает через свой онлайн-банк</a:t>
            </a:r>
          </a:p>
        </p:txBody>
      </p:sp>
      <p:sp>
        <p:nvSpPr>
          <p:cNvPr id="15" name="Овал 14"/>
          <p:cNvSpPr/>
          <p:nvPr/>
        </p:nvSpPr>
        <p:spPr>
          <a:xfrm>
            <a:off x="3594466" y="2742047"/>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5754706" y="2769803"/>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842938" y="2780773"/>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530570" y="5074332"/>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3"/>
          <p:cNvSpPr txBox="1">
            <a:spLocks noChangeArrowheads="1"/>
          </p:cNvSpPr>
          <p:nvPr/>
        </p:nvSpPr>
        <p:spPr>
          <a:xfrm>
            <a:off x="6084168" y="5300935"/>
            <a:ext cx="2088232" cy="10083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ct val="10000"/>
              </a:spcAft>
              <a:buClr>
                <a:srgbClr val="CC0000"/>
              </a:buClr>
            </a:pPr>
            <a:r>
              <a:rPr lang="ru-RU" altLang="ru-RU" sz="1800" dirty="0">
                <a:solidFill>
                  <a:srgbClr val="000000"/>
                </a:solidFill>
              </a:rPr>
              <a:t>Оплата платежным поручением через банк</a:t>
            </a:r>
          </a:p>
        </p:txBody>
      </p:sp>
      <p:sp>
        <p:nvSpPr>
          <p:cNvPr id="14" name="Овал 13"/>
          <p:cNvSpPr/>
          <p:nvPr/>
        </p:nvSpPr>
        <p:spPr>
          <a:xfrm>
            <a:off x="7050850" y="5074332"/>
            <a:ext cx="154868" cy="15486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69776" y="1975709"/>
            <a:ext cx="1853952" cy="3139321"/>
          </a:xfrm>
          <a:prstGeom prst="rect">
            <a:avLst/>
          </a:prstGeom>
        </p:spPr>
        <p:txBody>
          <a:bodyPr wrap="square">
            <a:spAutoFit/>
          </a:bodyPr>
          <a:lstStyle/>
          <a:p>
            <a:pPr>
              <a:lnSpc>
                <a:spcPct val="100000"/>
              </a:lnSpc>
              <a:spcBef>
                <a:spcPct val="20000"/>
              </a:spcBef>
              <a:spcAft>
                <a:spcPct val="10000"/>
              </a:spcAft>
              <a:buClr>
                <a:srgbClr val="CC0000"/>
              </a:buClr>
              <a:buFont typeface="Arial" charset="0"/>
              <a:buNone/>
            </a:pPr>
            <a:r>
              <a:rPr lang="ru-RU" altLang="ru-RU" b="1" dirty="0" smtClean="0">
                <a:solidFill>
                  <a:srgbClr val="C00000"/>
                </a:solidFill>
              </a:rPr>
              <a:t>ИСКЛЮЧЕНИЕ: </a:t>
            </a:r>
            <a:r>
              <a:rPr lang="ru-RU" altLang="ru-RU" dirty="0" smtClean="0">
                <a:solidFill>
                  <a:srgbClr val="000000"/>
                </a:solidFill>
              </a:rPr>
              <a:t>продавцы</a:t>
            </a:r>
            <a:r>
              <a:rPr lang="ru-RU" altLang="ru-RU" dirty="0">
                <a:solidFill>
                  <a:srgbClr val="000000"/>
                </a:solidFill>
              </a:rPr>
              <a:t>, принимающие оплату платежной картой на сайте (</a:t>
            </a:r>
            <a:r>
              <a:rPr lang="ru-RU" altLang="ru-RU" dirty="0" err="1">
                <a:solidFill>
                  <a:srgbClr val="000000"/>
                </a:solidFill>
              </a:rPr>
              <a:t>эквайринг</a:t>
            </a:r>
            <a:r>
              <a:rPr lang="ru-RU" altLang="ru-RU" dirty="0">
                <a:solidFill>
                  <a:srgbClr val="000000"/>
                </a:solidFill>
              </a:rPr>
              <a:t>), должны были перейти на онлайн-кассы </a:t>
            </a:r>
            <a:r>
              <a:rPr lang="ru-RU" altLang="ru-RU" dirty="0" smtClean="0">
                <a:solidFill>
                  <a:srgbClr val="000000"/>
                </a:solidFill>
              </a:rPr>
              <a:t>       </a:t>
            </a:r>
            <a:r>
              <a:rPr lang="ru-RU" altLang="ru-RU" b="1" dirty="0" smtClean="0">
                <a:solidFill>
                  <a:srgbClr val="000000"/>
                </a:solidFill>
              </a:rPr>
              <a:t>с </a:t>
            </a:r>
            <a:r>
              <a:rPr lang="ru-RU" altLang="ru-RU" b="1" dirty="0">
                <a:solidFill>
                  <a:srgbClr val="000000"/>
                </a:solidFill>
              </a:rPr>
              <a:t>1 июля 2017 </a:t>
            </a:r>
            <a:r>
              <a:rPr lang="ru-RU" altLang="ru-RU" b="1" dirty="0" smtClean="0">
                <a:solidFill>
                  <a:srgbClr val="000000"/>
                </a:solidFill>
              </a:rPr>
              <a:t>г. </a:t>
            </a:r>
            <a:endParaRPr lang="ru-RU" altLang="ru-RU" b="1" dirty="0">
              <a:solidFill>
                <a:srgbClr val="000000"/>
              </a:solidFill>
            </a:endParaRPr>
          </a:p>
        </p:txBody>
      </p:sp>
      <p:sp>
        <p:nvSpPr>
          <p:cNvPr id="3" name="Прямоугольник 2"/>
          <p:cNvSpPr/>
          <p:nvPr/>
        </p:nvSpPr>
        <p:spPr>
          <a:xfrm>
            <a:off x="3851920" y="1844824"/>
            <a:ext cx="3923928" cy="553998"/>
          </a:xfrm>
          <a:prstGeom prst="rect">
            <a:avLst/>
          </a:prstGeom>
        </p:spPr>
        <p:txBody>
          <a:bodyPr wrap="square">
            <a:spAutoFit/>
          </a:bodyPr>
          <a:lstStyle/>
          <a:p>
            <a:pPr algn="ctr"/>
            <a:r>
              <a:rPr lang="ru-RU" altLang="ru-RU" sz="3000" b="1" dirty="0" smtClean="0">
                <a:solidFill>
                  <a:srgbClr val="C00000"/>
                </a:solidFill>
              </a:rPr>
              <a:t>ИНТЕРНЕТ-ТОРГОВЛЯ</a:t>
            </a:r>
            <a:endParaRPr lang="ru-RU" sz="3000" b="1" dirty="0">
              <a:solidFill>
                <a:srgbClr val="C00000"/>
              </a:solidFill>
            </a:endParaRPr>
          </a:p>
        </p:txBody>
      </p:sp>
      <p:cxnSp>
        <p:nvCxnSpPr>
          <p:cNvPr id="9" name="Прямая соединительная линия 8"/>
          <p:cNvCxnSpPr/>
          <p:nvPr/>
        </p:nvCxnSpPr>
        <p:spPr>
          <a:xfrm>
            <a:off x="2339752" y="1975709"/>
            <a:ext cx="0" cy="31393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19" name="Объект 2"/>
          <p:cNvSpPr txBox="1">
            <a:spLocks/>
          </p:cNvSpPr>
          <p:nvPr/>
        </p:nvSpPr>
        <p:spPr>
          <a:xfrm>
            <a:off x="0" y="260648"/>
            <a:ext cx="910850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rgbClr val="0070C0"/>
                </a:solidFill>
              </a:rPr>
              <a:t>Кому нужно готовиться к </a:t>
            </a:r>
            <a:r>
              <a:rPr lang="ru-RU" altLang="ru-RU" sz="3600" b="1" dirty="0" smtClean="0">
                <a:solidFill>
                  <a:srgbClr val="0070C0"/>
                </a:solidFill>
              </a:rPr>
              <a:t>переходу</a:t>
            </a:r>
          </a:p>
          <a:p>
            <a:r>
              <a:rPr lang="ru-RU" altLang="ru-RU" sz="3600" b="1" dirty="0" smtClean="0">
                <a:solidFill>
                  <a:srgbClr val="0070C0"/>
                </a:solidFill>
              </a:rPr>
              <a:t>на </a:t>
            </a:r>
            <a:r>
              <a:rPr lang="ru-RU" altLang="ru-RU" sz="3600" b="1" dirty="0">
                <a:solidFill>
                  <a:srgbClr val="0070C0"/>
                </a:solidFill>
              </a:rPr>
              <a:t>онлайн-кассы с 1 июля 2018 </a:t>
            </a:r>
            <a:r>
              <a:rPr lang="ru-RU" altLang="ru-RU" sz="3600" b="1" dirty="0" smtClean="0">
                <a:solidFill>
                  <a:srgbClr val="0070C0"/>
                </a:solidFill>
              </a:rPr>
              <a:t>г.</a:t>
            </a:r>
          </a:p>
        </p:txBody>
      </p:sp>
    </p:spTree>
    <p:extLst>
      <p:ext uri="{BB962C8B-B14F-4D97-AF65-F5344CB8AC3E}">
        <p14:creationId xmlns:p14="http://schemas.microsoft.com/office/powerpoint/2010/main" val="20518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2340"/>
            <a:ext cx="9144000" cy="171314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p:cNvSpPr txBox="1">
            <a:spLocks/>
          </p:cNvSpPr>
          <p:nvPr/>
        </p:nvSpPr>
        <p:spPr>
          <a:xfrm>
            <a:off x="0" y="188640"/>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600" b="1" dirty="0">
                <a:solidFill>
                  <a:schemeClr val="bg1"/>
                </a:solidFill>
              </a:rPr>
              <a:t>Что нужно </a:t>
            </a:r>
            <a:r>
              <a:rPr lang="ru-RU" altLang="ru-RU" sz="3600" b="1" dirty="0" smtClean="0">
                <a:solidFill>
                  <a:schemeClr val="bg1"/>
                </a:solidFill>
              </a:rPr>
              <a:t>сделать </a:t>
            </a:r>
          </a:p>
          <a:p>
            <a:r>
              <a:rPr lang="ru-RU" altLang="ru-RU" sz="3600" b="1" dirty="0" smtClean="0">
                <a:solidFill>
                  <a:schemeClr val="bg1"/>
                </a:solidFill>
              </a:rPr>
              <a:t>к </a:t>
            </a:r>
            <a:r>
              <a:rPr lang="ru-RU" altLang="ru-RU" sz="3600" b="1" dirty="0">
                <a:solidFill>
                  <a:schemeClr val="bg1"/>
                </a:solidFill>
              </a:rPr>
              <a:t>1 июля 2018 года</a:t>
            </a:r>
            <a:endParaRPr lang="ru-RU" altLang="ru-RU" sz="3600" b="1" dirty="0" smtClean="0">
              <a:solidFill>
                <a:schemeClr val="bg1"/>
              </a:solidFill>
            </a:endParaRPr>
          </a:p>
        </p:txBody>
      </p:sp>
      <p:sp>
        <p:nvSpPr>
          <p:cNvPr id="5" name="Rectangle 3"/>
          <p:cNvSpPr txBox="1">
            <a:spLocks noChangeArrowheads="1"/>
          </p:cNvSpPr>
          <p:nvPr/>
        </p:nvSpPr>
        <p:spPr>
          <a:xfrm>
            <a:off x="-2268760" y="-459432"/>
            <a:ext cx="5832648" cy="41047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ru-RU" altLang="ru-RU" sz="2000" b="1" dirty="0">
              <a:solidFill>
                <a:schemeClr val="tx1"/>
              </a:solidFill>
            </a:endParaRPr>
          </a:p>
        </p:txBody>
      </p:sp>
      <p:sp>
        <p:nvSpPr>
          <p:cNvPr id="4" name="Rectangle 3"/>
          <p:cNvSpPr txBox="1">
            <a:spLocks noChangeArrowheads="1"/>
          </p:cNvSpPr>
          <p:nvPr/>
        </p:nvSpPr>
        <p:spPr>
          <a:xfrm>
            <a:off x="3851920" y="1988567"/>
            <a:ext cx="5400600"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defRPr/>
            </a:pPr>
            <a:r>
              <a:rPr lang="ru-RU" altLang="ru-RU" sz="1800" kern="0" dirty="0">
                <a:solidFill>
                  <a:schemeClr val="tx1"/>
                </a:solidFill>
                <a:cs typeface="Tahoma" pitchFamily="34" charset="0"/>
              </a:rPr>
              <a:t>Полностью обновить парк ККТ</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Поставить на учет новые ККТ</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Позаботиться о получении ЭЦП</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Выбрать оператора фискальных данных (ОФД) </a:t>
            </a:r>
            <a:r>
              <a:rPr lang="ru-RU" altLang="ru-RU" sz="1800" kern="0" dirty="0" smtClean="0">
                <a:solidFill>
                  <a:schemeClr val="tx1"/>
                </a:solidFill>
                <a:cs typeface="Tahoma" pitchFamily="34" charset="0"/>
              </a:rPr>
              <a:t>                             и </a:t>
            </a:r>
            <a:r>
              <a:rPr lang="ru-RU" altLang="ru-RU" sz="1800" kern="0" dirty="0">
                <a:solidFill>
                  <a:schemeClr val="tx1"/>
                </a:solidFill>
                <a:cs typeface="Tahoma" pitchFamily="34" charset="0"/>
              </a:rPr>
              <a:t>выполнить подключение новых касс</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Обеспечить надежное интернет-подключение</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Провести обучение продавцов и менеджеров</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1800" kern="0" dirty="0">
                <a:solidFill>
                  <a:schemeClr val="tx1"/>
                </a:solidFill>
                <a:cs typeface="Tahoma" pitchFamily="34" charset="0"/>
              </a:rPr>
              <a:t>Автоматизировать бизнес-процессы там, </a:t>
            </a:r>
            <a:r>
              <a:rPr lang="ru-RU" altLang="ru-RU" sz="1800" kern="0" dirty="0" smtClean="0">
                <a:solidFill>
                  <a:schemeClr val="tx1"/>
                </a:solidFill>
                <a:cs typeface="Tahoma" pitchFamily="34" charset="0"/>
              </a:rPr>
              <a:t>                                       где </a:t>
            </a:r>
            <a:r>
              <a:rPr lang="ru-RU" altLang="ru-RU" sz="1800" kern="0" dirty="0">
                <a:solidFill>
                  <a:schemeClr val="tx1"/>
                </a:solidFill>
                <a:cs typeface="Tahoma" pitchFamily="34" charset="0"/>
              </a:rPr>
              <a:t>это еще </a:t>
            </a:r>
            <a:r>
              <a:rPr lang="ru-RU" altLang="ru-RU" sz="1800" kern="0" dirty="0" smtClean="0">
                <a:solidFill>
                  <a:schemeClr val="tx1"/>
                </a:solidFill>
                <a:cs typeface="Tahoma" pitchFamily="34" charset="0"/>
              </a:rPr>
              <a:t>не </a:t>
            </a:r>
            <a:r>
              <a:rPr lang="ru-RU" altLang="ru-RU" sz="1800" kern="0" dirty="0">
                <a:solidFill>
                  <a:schemeClr val="tx1"/>
                </a:solidFill>
                <a:cs typeface="Tahoma" pitchFamily="34" charset="0"/>
              </a:rPr>
              <a:t>сделано</a:t>
            </a:r>
            <a:r>
              <a:rPr lang="ru-RU" altLang="ru-RU" sz="1800" kern="0" dirty="0" smtClean="0">
                <a:solidFill>
                  <a:schemeClr val="tx1"/>
                </a:solidFill>
                <a:cs typeface="Tahoma" pitchFamily="34" charset="0"/>
              </a:rPr>
              <a:t>.</a:t>
            </a:r>
          </a:p>
          <a:p>
            <a:pPr algn="l">
              <a:lnSpc>
                <a:spcPct val="90000"/>
              </a:lnSpc>
              <a:defRPr/>
            </a:pPr>
            <a:endParaRPr lang="ru-RU" altLang="ru-RU" sz="600" kern="0" dirty="0">
              <a:solidFill>
                <a:schemeClr val="tx1"/>
              </a:solidFill>
              <a:cs typeface="Tahoma" pitchFamily="34" charset="0"/>
            </a:endParaRPr>
          </a:p>
          <a:p>
            <a:pPr algn="l">
              <a:lnSpc>
                <a:spcPct val="90000"/>
              </a:lnSpc>
              <a:defRPr/>
            </a:pPr>
            <a:r>
              <a:rPr lang="ru-RU" altLang="ru-RU" sz="2200" b="1" u="sng" kern="0" dirty="0">
                <a:solidFill>
                  <a:srgbClr val="0070C0"/>
                </a:solidFill>
                <a:cs typeface="Tahoma" pitchFamily="34" charset="0"/>
              </a:rPr>
              <a:t>Обеспечить соответствие своих </a:t>
            </a:r>
            <a:r>
              <a:rPr lang="ru-RU" altLang="ru-RU" sz="2200" b="1" u="sng" kern="0" dirty="0" smtClean="0">
                <a:solidFill>
                  <a:srgbClr val="0070C0"/>
                </a:solidFill>
                <a:cs typeface="Tahoma" pitchFamily="34" charset="0"/>
              </a:rPr>
              <a:t>       торговых </a:t>
            </a:r>
            <a:r>
              <a:rPr lang="ru-RU" altLang="ru-RU" sz="2200" b="1" u="sng" kern="0" dirty="0">
                <a:solidFill>
                  <a:srgbClr val="0070C0"/>
                </a:solidFill>
                <a:cs typeface="Tahoma" pitchFamily="34" charset="0"/>
              </a:rPr>
              <a:t>систем новым требованиям, </a:t>
            </a:r>
            <a:r>
              <a:rPr lang="ru-RU" altLang="ru-RU" sz="2200" b="1" u="sng" kern="0" dirty="0" smtClean="0">
                <a:solidFill>
                  <a:srgbClr val="0070C0"/>
                </a:solidFill>
                <a:cs typeface="Tahoma" pitchFamily="34" charset="0"/>
              </a:rPr>
              <a:t>                    начать </a:t>
            </a:r>
            <a:r>
              <a:rPr lang="ru-RU" altLang="ru-RU" sz="2200" b="1" u="sng" kern="0" dirty="0">
                <a:solidFill>
                  <a:srgbClr val="0070C0"/>
                </a:solidFill>
                <a:cs typeface="Tahoma" pitchFamily="34" charset="0"/>
              </a:rPr>
              <a:t>вести товарный учет.</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5" y="2060848"/>
            <a:ext cx="3581839" cy="2520553"/>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Tree>
    <p:extLst>
      <p:ext uri="{BB962C8B-B14F-4D97-AF65-F5344CB8AC3E}">
        <p14:creationId xmlns:p14="http://schemas.microsoft.com/office/powerpoint/2010/main" val="40533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776" y="1628800"/>
            <a:ext cx="1853952" cy="3139321"/>
          </a:xfrm>
          <a:prstGeom prst="rect">
            <a:avLst/>
          </a:prstGeom>
        </p:spPr>
        <p:txBody>
          <a:bodyPr wrap="square">
            <a:spAutoFit/>
          </a:bodyPr>
          <a:lstStyle/>
          <a:p>
            <a:r>
              <a:rPr lang="ru-RU" altLang="ru-RU" b="1" dirty="0" smtClean="0">
                <a:solidFill>
                  <a:srgbClr val="C00000"/>
                </a:solidFill>
              </a:rPr>
              <a:t>ИСКЛЮЧЕНИЕ: </a:t>
            </a:r>
            <a:r>
              <a:rPr lang="ru-RU" altLang="ru-RU" dirty="0">
                <a:solidFill>
                  <a:srgbClr val="000000"/>
                </a:solidFill>
              </a:rPr>
              <a:t>торговля подакцизными товарами, нахождение </a:t>
            </a:r>
            <a:endParaRPr lang="ru-RU" altLang="ru-RU" dirty="0" smtClean="0">
              <a:solidFill>
                <a:srgbClr val="000000"/>
              </a:solidFill>
            </a:endParaRPr>
          </a:p>
          <a:p>
            <a:r>
              <a:rPr lang="ru-RU" altLang="ru-RU" dirty="0" smtClean="0">
                <a:solidFill>
                  <a:srgbClr val="000000"/>
                </a:solidFill>
              </a:rPr>
              <a:t>в </a:t>
            </a:r>
            <a:r>
              <a:rPr lang="ru-RU" altLang="ru-RU" dirty="0">
                <a:solidFill>
                  <a:srgbClr val="000000"/>
                </a:solidFill>
              </a:rPr>
              <a:t>городе, районном центре, </a:t>
            </a:r>
            <a:endParaRPr lang="ru-RU" altLang="ru-RU" dirty="0" smtClean="0">
              <a:solidFill>
                <a:srgbClr val="000000"/>
              </a:solidFill>
            </a:endParaRPr>
          </a:p>
          <a:p>
            <a:r>
              <a:rPr lang="ru-RU" altLang="ru-RU" dirty="0" smtClean="0">
                <a:solidFill>
                  <a:srgbClr val="000000"/>
                </a:solidFill>
              </a:rPr>
              <a:t>поселке </a:t>
            </a:r>
            <a:r>
              <a:rPr lang="ru-RU" altLang="ru-RU" dirty="0">
                <a:solidFill>
                  <a:srgbClr val="000000"/>
                </a:solidFill>
              </a:rPr>
              <a:t>городского </a:t>
            </a:r>
            <a:endParaRPr lang="ru-RU" altLang="ru-RU" dirty="0" smtClean="0">
              <a:solidFill>
                <a:srgbClr val="000000"/>
              </a:solidFill>
            </a:endParaRPr>
          </a:p>
          <a:p>
            <a:r>
              <a:rPr lang="ru-RU" altLang="ru-RU" dirty="0" smtClean="0">
                <a:solidFill>
                  <a:srgbClr val="000000"/>
                </a:solidFill>
              </a:rPr>
              <a:t>типа.</a:t>
            </a:r>
            <a:endParaRPr lang="ru-RU" altLang="ru-RU" dirty="0">
              <a:solidFill>
                <a:srgbClr val="000000"/>
              </a:solidFill>
            </a:endParaRPr>
          </a:p>
        </p:txBody>
      </p:sp>
      <p:cxnSp>
        <p:nvCxnSpPr>
          <p:cNvPr id="9" name="Прямая соединительная линия 8"/>
          <p:cNvCxnSpPr/>
          <p:nvPr/>
        </p:nvCxnSpPr>
        <p:spPr>
          <a:xfrm>
            <a:off x="2339752" y="1628800"/>
            <a:ext cx="0" cy="31393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a:xfrm>
            <a:off x="2915816" y="1484784"/>
            <a:ext cx="5904656" cy="41047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Aft>
                <a:spcPct val="50000"/>
              </a:spcAft>
              <a:buClr>
                <a:srgbClr val="CC0000"/>
              </a:buClr>
              <a:buFont typeface="Wingdings" pitchFamily="2" charset="2"/>
              <a:buChar char="§"/>
            </a:pPr>
            <a:r>
              <a:rPr lang="ru-RU" altLang="ru-RU" sz="1800" b="1" dirty="0" smtClean="0">
                <a:solidFill>
                  <a:srgbClr val="000000"/>
                </a:solidFill>
              </a:rPr>
              <a:t>Организации </a:t>
            </a:r>
            <a:r>
              <a:rPr lang="ru-RU" altLang="ru-RU" sz="1800" b="1" dirty="0">
                <a:solidFill>
                  <a:srgbClr val="000000"/>
                </a:solidFill>
              </a:rPr>
              <a:t>и ИП, осуществляющие деятельность </a:t>
            </a:r>
            <a:br>
              <a:rPr lang="ru-RU" altLang="ru-RU" sz="1800" b="1" dirty="0">
                <a:solidFill>
                  <a:srgbClr val="000000"/>
                </a:solidFill>
              </a:rPr>
            </a:br>
            <a:r>
              <a:rPr lang="ru-RU" altLang="ru-RU" sz="1800" b="1" dirty="0">
                <a:solidFill>
                  <a:srgbClr val="000000"/>
                </a:solidFill>
              </a:rPr>
              <a:t>в отдаленных или труднодоступных </a:t>
            </a:r>
            <a:r>
              <a:rPr lang="ru-RU" altLang="ru-RU" sz="1800" b="1" dirty="0" smtClean="0">
                <a:solidFill>
                  <a:srgbClr val="000000"/>
                </a:solidFill>
              </a:rPr>
              <a:t>местностях.</a:t>
            </a:r>
            <a:endParaRPr lang="ru-RU" altLang="ru-RU" sz="1800" b="1" dirty="0">
              <a:solidFill>
                <a:srgbClr val="000000"/>
              </a:solidFill>
            </a:endParaRPr>
          </a:p>
          <a:p>
            <a:pPr marL="285750" indent="-285750" algn="l">
              <a:spcAft>
                <a:spcPct val="50000"/>
              </a:spcAft>
              <a:buClr>
                <a:srgbClr val="CC0000"/>
              </a:buClr>
              <a:buFont typeface="Wingdings" pitchFamily="2" charset="2"/>
              <a:buChar char="§"/>
            </a:pPr>
            <a:r>
              <a:rPr lang="ru-RU" altLang="ru-RU" sz="1800" dirty="0" smtClean="0">
                <a:solidFill>
                  <a:srgbClr val="000000"/>
                </a:solidFill>
              </a:rPr>
              <a:t>Аптечные </a:t>
            </a:r>
            <a:r>
              <a:rPr lang="ru-RU" altLang="ru-RU" sz="1800" dirty="0">
                <a:solidFill>
                  <a:srgbClr val="000000"/>
                </a:solidFill>
              </a:rPr>
              <a:t>организации, находящиеся в фельдшерских </a:t>
            </a:r>
            <a:br>
              <a:rPr lang="ru-RU" altLang="ru-RU" sz="1800" dirty="0">
                <a:solidFill>
                  <a:srgbClr val="000000"/>
                </a:solidFill>
              </a:rPr>
            </a:br>
            <a:r>
              <a:rPr lang="ru-RU" altLang="ru-RU" sz="1800" dirty="0">
                <a:solidFill>
                  <a:srgbClr val="000000"/>
                </a:solidFill>
              </a:rPr>
              <a:t>и фельдшерско-акушерских пунктах, расположенных в сельских поселениях, и обособленные подразделения медицинских организаций, имеющих лицензию на фармацевтическую деятельность, расположенные в сельских поселениях, в которых нет </a:t>
            </a:r>
            <a:r>
              <a:rPr lang="ru-RU" altLang="ru-RU" sz="1800" dirty="0" smtClean="0">
                <a:solidFill>
                  <a:srgbClr val="000000"/>
                </a:solidFill>
              </a:rPr>
              <a:t>аптек.</a:t>
            </a:r>
            <a:endParaRPr lang="ru-RU" altLang="ru-RU" sz="1800" dirty="0">
              <a:solidFill>
                <a:srgbClr val="000000"/>
              </a:solidFill>
            </a:endParaRPr>
          </a:p>
          <a:p>
            <a:pPr marL="285750" indent="-285750" algn="l">
              <a:spcAft>
                <a:spcPct val="50000"/>
              </a:spcAft>
              <a:buClr>
                <a:srgbClr val="CC0000"/>
              </a:buClr>
              <a:buFont typeface="Wingdings" pitchFamily="2" charset="2"/>
              <a:buChar char="§"/>
            </a:pPr>
            <a:r>
              <a:rPr lang="ru-RU" altLang="ru-RU" sz="1800" dirty="0" smtClean="0">
                <a:solidFill>
                  <a:srgbClr val="000000"/>
                </a:solidFill>
              </a:rPr>
              <a:t>Церковные организации.</a:t>
            </a:r>
            <a:endParaRPr lang="ru-RU" altLang="ru-RU" sz="1800" dirty="0">
              <a:solidFill>
                <a:srgbClr val="000000"/>
              </a:solidFill>
            </a:endParaRPr>
          </a:p>
          <a:p>
            <a:pPr marL="285750" indent="-285750" algn="l">
              <a:spcAft>
                <a:spcPct val="50000"/>
              </a:spcAft>
              <a:buClr>
                <a:srgbClr val="CC0000"/>
              </a:buClr>
              <a:buFont typeface="Wingdings" pitchFamily="2" charset="2"/>
              <a:buChar char="§"/>
            </a:pPr>
            <a:r>
              <a:rPr lang="ru-RU" altLang="ru-RU" sz="1800" dirty="0" smtClean="0">
                <a:solidFill>
                  <a:srgbClr val="000000"/>
                </a:solidFill>
              </a:rPr>
              <a:t>Организации </a:t>
            </a:r>
            <a:r>
              <a:rPr lang="ru-RU" altLang="ru-RU" sz="1800" dirty="0">
                <a:solidFill>
                  <a:srgbClr val="000000"/>
                </a:solidFill>
              </a:rPr>
              <a:t>и ИП на любом режиме, осуществляющие определенные виды деятельности (торговля газетами, торговля на рынках и ярмарках, торговля в киосках мороженым, разносная торговля и др.) </a:t>
            </a:r>
            <a:r>
              <a:rPr lang="ru-RU" altLang="ru-RU" sz="1800" dirty="0" smtClean="0">
                <a:solidFill>
                  <a:srgbClr val="000000"/>
                </a:solidFill>
              </a:rPr>
              <a:t>— </a:t>
            </a:r>
            <a:r>
              <a:rPr lang="ru-RU" altLang="ru-RU" sz="1800" dirty="0">
                <a:solidFill>
                  <a:srgbClr val="000000"/>
                </a:solidFill>
              </a:rPr>
              <a:t>полный перечень в п. 2 ст. 2 Закона № </a:t>
            </a:r>
            <a:r>
              <a:rPr lang="ru-RU" altLang="ru-RU" sz="1800" dirty="0" smtClean="0">
                <a:solidFill>
                  <a:srgbClr val="000000"/>
                </a:solidFill>
              </a:rPr>
              <a:t>54-ФЗ </a:t>
            </a:r>
            <a:r>
              <a:rPr lang="ru-RU" altLang="ru-RU" sz="1800" dirty="0">
                <a:solidFill>
                  <a:srgbClr val="000000"/>
                </a:solidFill>
              </a:rPr>
              <a:t>кратко приведен на следующем </a:t>
            </a:r>
            <a:r>
              <a:rPr lang="ru-RU" altLang="ru-RU" sz="1800" dirty="0" smtClean="0">
                <a:solidFill>
                  <a:srgbClr val="000000"/>
                </a:solidFill>
              </a:rPr>
              <a:t>слайде.</a:t>
            </a:r>
            <a:endParaRPr lang="ru-RU" altLang="ru-RU" sz="1800" dirty="0">
              <a:solidFill>
                <a:srgbClr val="000000"/>
              </a:solidFill>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2498" t="2953" r="24753" b="64155"/>
          <a:stretch/>
        </p:blipFill>
        <p:spPr>
          <a:xfrm>
            <a:off x="104775" y="5589240"/>
            <a:ext cx="2306985" cy="1078935"/>
          </a:xfrm>
          <a:prstGeom prst="rect">
            <a:avLst/>
          </a:prstGeom>
        </p:spPr>
      </p:pic>
      <p:sp>
        <p:nvSpPr>
          <p:cNvPr id="8" name="Объект 2"/>
          <p:cNvSpPr txBox="1">
            <a:spLocks/>
          </p:cNvSpPr>
          <p:nvPr/>
        </p:nvSpPr>
        <p:spPr>
          <a:xfrm>
            <a:off x="0" y="260648"/>
            <a:ext cx="91440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altLang="ru-RU" sz="3000" b="1" dirty="0">
                <a:solidFill>
                  <a:srgbClr val="C00000"/>
                </a:solidFill>
              </a:rPr>
              <a:t>Могут вообще не применять ККТ </a:t>
            </a:r>
            <a:br>
              <a:rPr lang="ru-RU" altLang="ru-RU" sz="3000" b="1" dirty="0">
                <a:solidFill>
                  <a:srgbClr val="C00000"/>
                </a:solidFill>
              </a:rPr>
            </a:br>
            <a:r>
              <a:rPr lang="ru-RU" altLang="ru-RU" sz="2800" dirty="0" smtClean="0">
                <a:solidFill>
                  <a:srgbClr val="C00000"/>
                </a:solidFill>
              </a:rPr>
              <a:t>без </a:t>
            </a:r>
            <a:r>
              <a:rPr lang="ru-RU" altLang="ru-RU" sz="2800" dirty="0">
                <a:solidFill>
                  <a:srgbClr val="C00000"/>
                </a:solidFill>
              </a:rPr>
              <a:t>ограничения по </a:t>
            </a:r>
            <a:r>
              <a:rPr lang="ru-RU" altLang="ru-RU" sz="2800" dirty="0" smtClean="0">
                <a:solidFill>
                  <a:srgbClr val="C00000"/>
                </a:solidFill>
              </a:rPr>
              <a:t>времени</a:t>
            </a:r>
          </a:p>
        </p:txBody>
      </p:sp>
    </p:spTree>
    <p:extLst>
      <p:ext uri="{BB962C8B-B14F-4D97-AF65-F5344CB8AC3E}">
        <p14:creationId xmlns:p14="http://schemas.microsoft.com/office/powerpoint/2010/main" val="34907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3152</TotalTime>
  <Words>4099</Words>
  <Application>Microsoft Office PowerPoint</Application>
  <PresentationFormat>Экран (4:3)</PresentationFormat>
  <Paragraphs>374</Paragraphs>
  <Slides>35</Slides>
  <Notes>34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Avenir Roman</vt:lpstr>
      <vt:lpstr>Calibri</vt:lpstr>
      <vt:lpstr>Tahoma</vt:lpstr>
      <vt:lpstr>Wingdings</vt:lpstr>
      <vt:lpstr>Тема Office</vt:lpstr>
      <vt:lpstr>Как не нарушить 54-ФЗ  владельцу интернет-магазина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РАБОТАЕТ ЭТА СХЕМА?</vt:lpstr>
      <vt:lpstr>Презентация PowerPoint</vt:lpstr>
      <vt:lpstr>Презентация PowerPoint</vt:lpstr>
      <vt:lpstr>Презентация PowerPoint</vt:lpstr>
      <vt:lpstr>Презентация PowerPoint</vt:lpstr>
      <vt:lpstr>Методическая поддержка  в информационной системе 1С:ИТС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54-ФЗ об онлайн-кассах Как выжить интернет-магазину?</dc:title>
  <dc:creator>Чернов Антон Геннадьевич</dc:creator>
  <cp:lastModifiedBy>Иванина Анна Николаевна</cp:lastModifiedBy>
  <cp:revision>138</cp:revision>
  <cp:lastPrinted>2018-06-05T16:32:57Z</cp:lastPrinted>
  <dcterms:created xsi:type="dcterms:W3CDTF">2017-10-08T18:53:53Z</dcterms:created>
  <dcterms:modified xsi:type="dcterms:W3CDTF">2018-06-05T17:12:05Z</dcterms:modified>
</cp:coreProperties>
</file>